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5"/>
  </p:notesMasterIdLst>
  <p:sldIdLst>
    <p:sldId id="256" r:id="rId2"/>
    <p:sldId id="258" r:id="rId3"/>
    <p:sldId id="260" r:id="rId4"/>
    <p:sldId id="288" r:id="rId5"/>
    <p:sldId id="257" r:id="rId6"/>
    <p:sldId id="259" r:id="rId7"/>
    <p:sldId id="261" r:id="rId8"/>
    <p:sldId id="262" r:id="rId9"/>
    <p:sldId id="263" r:id="rId10"/>
    <p:sldId id="264" r:id="rId11"/>
    <p:sldId id="265" r:id="rId12"/>
    <p:sldId id="277" r:id="rId13"/>
    <p:sldId id="279" r:id="rId14"/>
    <p:sldId id="280" r:id="rId15"/>
    <p:sldId id="278" r:id="rId16"/>
    <p:sldId id="266" r:id="rId17"/>
    <p:sldId id="281" r:id="rId18"/>
    <p:sldId id="282" r:id="rId19"/>
    <p:sldId id="267" r:id="rId20"/>
    <p:sldId id="285" r:id="rId21"/>
    <p:sldId id="284" r:id="rId22"/>
    <p:sldId id="268" r:id="rId23"/>
    <p:sldId id="269" r:id="rId24"/>
    <p:sldId id="286" r:id="rId25"/>
    <p:sldId id="287" r:id="rId26"/>
    <p:sldId id="270" r:id="rId27"/>
    <p:sldId id="289" r:id="rId28"/>
    <p:sldId id="271" r:id="rId29"/>
    <p:sldId id="290" r:id="rId30"/>
    <p:sldId id="291" r:id="rId31"/>
    <p:sldId id="292" r:id="rId32"/>
    <p:sldId id="293" r:id="rId33"/>
    <p:sldId id="294" r:id="rId34"/>
    <p:sldId id="272" r:id="rId35"/>
    <p:sldId id="295" r:id="rId36"/>
    <p:sldId id="296" r:id="rId37"/>
    <p:sldId id="298" r:id="rId38"/>
    <p:sldId id="297" r:id="rId39"/>
    <p:sldId id="299" r:id="rId40"/>
    <p:sldId id="300" r:id="rId41"/>
    <p:sldId id="273" r:id="rId42"/>
    <p:sldId id="301" r:id="rId43"/>
    <p:sldId id="274" r:id="rId44"/>
    <p:sldId id="302" r:id="rId45"/>
    <p:sldId id="275" r:id="rId46"/>
    <p:sldId id="276" r:id="rId47"/>
    <p:sldId id="308" r:id="rId48"/>
    <p:sldId id="303" r:id="rId49"/>
    <p:sldId id="304" r:id="rId50"/>
    <p:sldId id="305" r:id="rId51"/>
    <p:sldId id="306" r:id="rId52"/>
    <p:sldId id="307" r:id="rId53"/>
    <p:sldId id="309" r:id="rId54"/>
    <p:sldId id="310" r:id="rId55"/>
    <p:sldId id="311" r:id="rId56"/>
    <p:sldId id="312" r:id="rId57"/>
    <p:sldId id="313" r:id="rId58"/>
    <p:sldId id="314" r:id="rId59"/>
    <p:sldId id="315" r:id="rId60"/>
    <p:sldId id="317" r:id="rId61"/>
    <p:sldId id="322" r:id="rId62"/>
    <p:sldId id="323" r:id="rId63"/>
    <p:sldId id="318" r:id="rId64"/>
    <p:sldId id="320" r:id="rId65"/>
    <p:sldId id="319" r:id="rId66"/>
    <p:sldId id="324" r:id="rId67"/>
    <p:sldId id="325" r:id="rId68"/>
    <p:sldId id="328" r:id="rId69"/>
    <p:sldId id="326" r:id="rId70"/>
    <p:sldId id="327" r:id="rId71"/>
    <p:sldId id="331" r:id="rId72"/>
    <p:sldId id="329" r:id="rId73"/>
    <p:sldId id="330"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68"/>
    <p:restoredTop sz="86495"/>
  </p:normalViewPr>
  <p:slideViewPr>
    <p:cSldViewPr snapToGrid="0">
      <p:cViewPr varScale="1">
        <p:scale>
          <a:sx n="78" d="100"/>
          <a:sy n="78" d="100"/>
        </p:scale>
        <p:origin x="192" y="600"/>
      </p:cViewPr>
      <p:guideLst/>
    </p:cSldViewPr>
  </p:slideViewPr>
  <p:outlineViewPr>
    <p:cViewPr>
      <p:scale>
        <a:sx n="33" d="100"/>
        <a:sy n="33" d="100"/>
      </p:scale>
      <p:origin x="0" y="-3984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EFAE26-D2C2-6E4F-A87C-DC4C9C700DA4}" type="datetimeFigureOut">
              <a:rPr lang="en-US" smtClean="0"/>
              <a:t>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0147E0-4557-1C4D-936E-B83039F71708}" type="slidenum">
              <a:rPr lang="en-US" smtClean="0"/>
              <a:t>‹#›</a:t>
            </a:fld>
            <a:endParaRPr lang="en-US"/>
          </a:p>
        </p:txBody>
      </p:sp>
    </p:spTree>
    <p:extLst>
      <p:ext uri="{BB962C8B-B14F-4D97-AF65-F5344CB8AC3E}">
        <p14:creationId xmlns:p14="http://schemas.microsoft.com/office/powerpoint/2010/main" val="3832609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youtube.com/watch?v=zrvf_pqeNH0"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www.currentconnected.com/product/integrarack-ir-30-solar-panel-ground-mount-bracket-30-degree-angle-individual-frame/?ref=wp"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youtube.com/watch?v=dVHCirP5QCw"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homedepot.com/p/ProSTUD-20-1-5-8-in-x-10-ft-20-Gauge-EQ-Galvanized-Steel-Wall-Framing-Stud-162PDS125-18/311149448"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1</a:t>
            </a:fld>
            <a:endParaRPr lang="en-US"/>
          </a:p>
        </p:txBody>
      </p:sp>
    </p:spTree>
    <p:extLst>
      <p:ext uri="{BB962C8B-B14F-4D97-AF65-F5344CB8AC3E}">
        <p14:creationId xmlns:p14="http://schemas.microsoft.com/office/powerpoint/2010/main" val="632030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10</a:t>
            </a:fld>
            <a:endParaRPr lang="en-US"/>
          </a:p>
        </p:txBody>
      </p:sp>
    </p:spTree>
    <p:extLst>
      <p:ext uri="{BB962C8B-B14F-4D97-AF65-F5344CB8AC3E}">
        <p14:creationId xmlns:p14="http://schemas.microsoft.com/office/powerpoint/2010/main" val="1937720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11</a:t>
            </a:fld>
            <a:endParaRPr lang="en-US"/>
          </a:p>
        </p:txBody>
      </p:sp>
    </p:spTree>
    <p:extLst>
      <p:ext uri="{BB962C8B-B14F-4D97-AF65-F5344CB8AC3E}">
        <p14:creationId xmlns:p14="http://schemas.microsoft.com/office/powerpoint/2010/main" val="1237062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12</a:t>
            </a:fld>
            <a:endParaRPr lang="en-US"/>
          </a:p>
        </p:txBody>
      </p:sp>
    </p:spTree>
    <p:extLst>
      <p:ext uri="{BB962C8B-B14F-4D97-AF65-F5344CB8AC3E}">
        <p14:creationId xmlns:p14="http://schemas.microsoft.com/office/powerpoint/2010/main" val="2573553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13</a:t>
            </a:fld>
            <a:endParaRPr lang="en-US"/>
          </a:p>
        </p:txBody>
      </p:sp>
    </p:spTree>
    <p:extLst>
      <p:ext uri="{BB962C8B-B14F-4D97-AF65-F5344CB8AC3E}">
        <p14:creationId xmlns:p14="http://schemas.microsoft.com/office/powerpoint/2010/main" val="3833451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14</a:t>
            </a:fld>
            <a:endParaRPr lang="en-US"/>
          </a:p>
        </p:txBody>
      </p:sp>
    </p:spTree>
    <p:extLst>
      <p:ext uri="{BB962C8B-B14F-4D97-AF65-F5344CB8AC3E}">
        <p14:creationId xmlns:p14="http://schemas.microsoft.com/office/powerpoint/2010/main" val="2589682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15</a:t>
            </a:fld>
            <a:endParaRPr lang="en-US"/>
          </a:p>
        </p:txBody>
      </p:sp>
    </p:spTree>
    <p:extLst>
      <p:ext uri="{BB962C8B-B14F-4D97-AF65-F5344CB8AC3E}">
        <p14:creationId xmlns:p14="http://schemas.microsoft.com/office/powerpoint/2010/main" val="2200197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16</a:t>
            </a:fld>
            <a:endParaRPr lang="en-US"/>
          </a:p>
        </p:txBody>
      </p:sp>
    </p:spTree>
    <p:extLst>
      <p:ext uri="{BB962C8B-B14F-4D97-AF65-F5344CB8AC3E}">
        <p14:creationId xmlns:p14="http://schemas.microsoft.com/office/powerpoint/2010/main" val="3997589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17</a:t>
            </a:fld>
            <a:endParaRPr lang="en-US"/>
          </a:p>
        </p:txBody>
      </p:sp>
    </p:spTree>
    <p:extLst>
      <p:ext uri="{BB962C8B-B14F-4D97-AF65-F5344CB8AC3E}">
        <p14:creationId xmlns:p14="http://schemas.microsoft.com/office/powerpoint/2010/main" val="3389901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18</a:t>
            </a:fld>
            <a:endParaRPr lang="en-US"/>
          </a:p>
        </p:txBody>
      </p:sp>
    </p:spTree>
    <p:extLst>
      <p:ext uri="{BB962C8B-B14F-4D97-AF65-F5344CB8AC3E}">
        <p14:creationId xmlns:p14="http://schemas.microsoft.com/office/powerpoint/2010/main" val="1375430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19</a:t>
            </a:fld>
            <a:endParaRPr lang="en-US"/>
          </a:p>
        </p:txBody>
      </p:sp>
    </p:spTree>
    <p:extLst>
      <p:ext uri="{BB962C8B-B14F-4D97-AF65-F5344CB8AC3E}">
        <p14:creationId xmlns:p14="http://schemas.microsoft.com/office/powerpoint/2010/main" val="2000318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2</a:t>
            </a:fld>
            <a:endParaRPr lang="en-US"/>
          </a:p>
        </p:txBody>
      </p:sp>
    </p:spTree>
    <p:extLst>
      <p:ext uri="{BB962C8B-B14F-4D97-AF65-F5344CB8AC3E}">
        <p14:creationId xmlns:p14="http://schemas.microsoft.com/office/powerpoint/2010/main" val="72346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20</a:t>
            </a:fld>
            <a:endParaRPr lang="en-US"/>
          </a:p>
        </p:txBody>
      </p:sp>
    </p:spTree>
    <p:extLst>
      <p:ext uri="{BB962C8B-B14F-4D97-AF65-F5344CB8AC3E}">
        <p14:creationId xmlns:p14="http://schemas.microsoft.com/office/powerpoint/2010/main" val="1916122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21</a:t>
            </a:fld>
            <a:endParaRPr lang="en-US"/>
          </a:p>
        </p:txBody>
      </p:sp>
    </p:spTree>
    <p:extLst>
      <p:ext uri="{BB962C8B-B14F-4D97-AF65-F5344CB8AC3E}">
        <p14:creationId xmlns:p14="http://schemas.microsoft.com/office/powerpoint/2010/main" val="1978179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22</a:t>
            </a:fld>
            <a:endParaRPr lang="en-US"/>
          </a:p>
        </p:txBody>
      </p:sp>
    </p:spTree>
    <p:extLst>
      <p:ext uri="{BB962C8B-B14F-4D97-AF65-F5344CB8AC3E}">
        <p14:creationId xmlns:p14="http://schemas.microsoft.com/office/powerpoint/2010/main" val="4081455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23</a:t>
            </a:fld>
            <a:endParaRPr lang="en-US"/>
          </a:p>
        </p:txBody>
      </p:sp>
    </p:spTree>
    <p:extLst>
      <p:ext uri="{BB962C8B-B14F-4D97-AF65-F5344CB8AC3E}">
        <p14:creationId xmlns:p14="http://schemas.microsoft.com/office/powerpoint/2010/main" val="2795424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24</a:t>
            </a:fld>
            <a:endParaRPr lang="en-US"/>
          </a:p>
        </p:txBody>
      </p:sp>
    </p:spTree>
    <p:extLst>
      <p:ext uri="{BB962C8B-B14F-4D97-AF65-F5344CB8AC3E}">
        <p14:creationId xmlns:p14="http://schemas.microsoft.com/office/powerpoint/2010/main" val="768990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25</a:t>
            </a:fld>
            <a:endParaRPr lang="en-US"/>
          </a:p>
        </p:txBody>
      </p:sp>
    </p:spTree>
    <p:extLst>
      <p:ext uri="{BB962C8B-B14F-4D97-AF65-F5344CB8AC3E}">
        <p14:creationId xmlns:p14="http://schemas.microsoft.com/office/powerpoint/2010/main" val="2749288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26</a:t>
            </a:fld>
            <a:endParaRPr lang="en-US"/>
          </a:p>
        </p:txBody>
      </p:sp>
    </p:spTree>
    <p:extLst>
      <p:ext uri="{BB962C8B-B14F-4D97-AF65-F5344CB8AC3E}">
        <p14:creationId xmlns:p14="http://schemas.microsoft.com/office/powerpoint/2010/main" val="461427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27</a:t>
            </a:fld>
            <a:endParaRPr lang="en-US"/>
          </a:p>
        </p:txBody>
      </p:sp>
    </p:spTree>
    <p:extLst>
      <p:ext uri="{BB962C8B-B14F-4D97-AF65-F5344CB8AC3E}">
        <p14:creationId xmlns:p14="http://schemas.microsoft.com/office/powerpoint/2010/main" val="3047350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28</a:t>
            </a:fld>
            <a:endParaRPr lang="en-US"/>
          </a:p>
        </p:txBody>
      </p:sp>
    </p:spTree>
    <p:extLst>
      <p:ext uri="{BB962C8B-B14F-4D97-AF65-F5344CB8AC3E}">
        <p14:creationId xmlns:p14="http://schemas.microsoft.com/office/powerpoint/2010/main" val="717461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29</a:t>
            </a:fld>
            <a:endParaRPr lang="en-US"/>
          </a:p>
        </p:txBody>
      </p:sp>
    </p:spTree>
    <p:extLst>
      <p:ext uri="{BB962C8B-B14F-4D97-AF65-F5344CB8AC3E}">
        <p14:creationId xmlns:p14="http://schemas.microsoft.com/office/powerpoint/2010/main" val="335585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3</a:t>
            </a:fld>
            <a:endParaRPr lang="en-US"/>
          </a:p>
        </p:txBody>
      </p:sp>
    </p:spTree>
    <p:extLst>
      <p:ext uri="{BB962C8B-B14F-4D97-AF65-F5344CB8AC3E}">
        <p14:creationId xmlns:p14="http://schemas.microsoft.com/office/powerpoint/2010/main" val="35731247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30</a:t>
            </a:fld>
            <a:endParaRPr lang="en-US"/>
          </a:p>
        </p:txBody>
      </p:sp>
    </p:spTree>
    <p:extLst>
      <p:ext uri="{BB962C8B-B14F-4D97-AF65-F5344CB8AC3E}">
        <p14:creationId xmlns:p14="http://schemas.microsoft.com/office/powerpoint/2010/main" val="367222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https://eg4electronics.com/wp-content/themes/hello-</a:t>
            </a:r>
            <a:r>
              <a:rPr lang="en-US" dirty="0" err="1"/>
              <a:t>elementor</a:t>
            </a:r>
            <a:r>
              <a:rPr lang="en-US" dirty="0"/>
              <a:t>/eg4-solar-panel-string-sizer/</a:t>
            </a:r>
          </a:p>
          <a:p>
            <a:r>
              <a:rPr lang="en-US" baseline="0" dirty="0"/>
              <a:t>https://</a:t>
            </a:r>
            <a:r>
              <a:rPr lang="en-US" baseline="0" dirty="0" err="1"/>
              <a:t>drive.google.com</a:t>
            </a:r>
            <a:r>
              <a:rPr lang="en-US" baseline="0" dirty="0"/>
              <a:t>/file/d/1Zz4Zril5--l7G8c-LOqdTsvhh8OQ12I_/</a:t>
            </a:r>
            <a:r>
              <a:rPr lang="en-US" baseline="0" dirty="0" err="1"/>
              <a:t>view?usp</a:t>
            </a:r>
            <a:r>
              <a:rPr lang="en-US" baseline="0" dirty="0"/>
              <a:t>=sharing</a:t>
            </a:r>
          </a:p>
          <a:p>
            <a:endParaRPr lang="en-US" dirty="0"/>
          </a:p>
          <a:p>
            <a:endParaRPr lang="en-US" dirty="0"/>
          </a:p>
        </p:txBody>
      </p:sp>
      <p:sp>
        <p:nvSpPr>
          <p:cNvPr id="4" name="Slide Number Placeholder 3"/>
          <p:cNvSpPr>
            <a:spLocks noGrp="1"/>
          </p:cNvSpPr>
          <p:nvPr>
            <p:ph type="sldNum" sz="quarter" idx="5"/>
          </p:nvPr>
        </p:nvSpPr>
        <p:spPr/>
        <p:txBody>
          <a:bodyPr/>
          <a:lstStyle/>
          <a:p>
            <a:fld id="{A20147E0-4557-1C4D-936E-B83039F71708}" type="slidenum">
              <a:rPr lang="en-US" smtClean="0"/>
              <a:t>32</a:t>
            </a:fld>
            <a:endParaRPr lang="en-US"/>
          </a:p>
        </p:txBody>
      </p:sp>
    </p:spTree>
    <p:extLst>
      <p:ext uri="{BB962C8B-B14F-4D97-AF65-F5344CB8AC3E}">
        <p14:creationId xmlns:p14="http://schemas.microsoft.com/office/powerpoint/2010/main" val="2293110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Vertical</a:t>
            </a:r>
            <a:r>
              <a:rPr lang="en-US" baseline="0" dirty="0"/>
              <a:t> is better:</a:t>
            </a:r>
            <a:endParaRPr lang="en-US" dirty="0"/>
          </a:p>
          <a:p>
            <a:r>
              <a:rPr lang="en-US" dirty="0"/>
              <a:t>https://</a:t>
            </a:r>
            <a:r>
              <a:rPr lang="en-US" dirty="0" err="1"/>
              <a:t>www.youtube.com</a:t>
            </a:r>
            <a:r>
              <a:rPr lang="en-US" dirty="0"/>
              <a:t>/</a:t>
            </a:r>
            <a:r>
              <a:rPr lang="en-US" dirty="0" err="1"/>
              <a:t>watch?v</a:t>
            </a:r>
            <a:r>
              <a:rPr lang="en-US" dirty="0"/>
              <a:t>=g7pfBidv7ug</a:t>
            </a:r>
          </a:p>
          <a:p>
            <a:r>
              <a:rPr lang="en-US" dirty="0"/>
              <a:t>Snow and Solar</a:t>
            </a:r>
          </a:p>
          <a:p>
            <a:r>
              <a:rPr lang="en-US" dirty="0"/>
              <a:t>https://</a:t>
            </a:r>
            <a:r>
              <a:rPr lang="en-US" dirty="0" err="1"/>
              <a:t>www.youtube.com</a:t>
            </a:r>
            <a:r>
              <a:rPr lang="en-US" dirty="0"/>
              <a:t>/</a:t>
            </a:r>
            <a:r>
              <a:rPr lang="en-US" dirty="0" err="1"/>
              <a:t>watch?v</a:t>
            </a:r>
            <a:r>
              <a:rPr lang="en-US" dirty="0"/>
              <a:t>=UzhJvcNdwM8</a:t>
            </a:r>
          </a:p>
        </p:txBody>
      </p:sp>
      <p:sp>
        <p:nvSpPr>
          <p:cNvPr id="4" name="Slide Number Placeholder 3"/>
          <p:cNvSpPr>
            <a:spLocks noGrp="1"/>
          </p:cNvSpPr>
          <p:nvPr>
            <p:ph type="sldNum" sz="quarter" idx="5"/>
          </p:nvPr>
        </p:nvSpPr>
        <p:spPr/>
        <p:txBody>
          <a:bodyPr/>
          <a:lstStyle/>
          <a:p>
            <a:fld id="{A20147E0-4557-1C4D-936E-B83039F71708}" type="slidenum">
              <a:rPr lang="en-US" smtClean="0"/>
              <a:t>33</a:t>
            </a:fld>
            <a:endParaRPr lang="en-US"/>
          </a:p>
        </p:txBody>
      </p:sp>
    </p:spTree>
    <p:extLst>
      <p:ext uri="{BB962C8B-B14F-4D97-AF65-F5344CB8AC3E}">
        <p14:creationId xmlns:p14="http://schemas.microsoft.com/office/powerpoint/2010/main" val="1374183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34</a:t>
            </a:fld>
            <a:endParaRPr lang="en-US"/>
          </a:p>
        </p:txBody>
      </p:sp>
    </p:spTree>
    <p:extLst>
      <p:ext uri="{BB962C8B-B14F-4D97-AF65-F5344CB8AC3E}">
        <p14:creationId xmlns:p14="http://schemas.microsoft.com/office/powerpoint/2010/main" val="16661681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35</a:t>
            </a:fld>
            <a:endParaRPr lang="en-US"/>
          </a:p>
        </p:txBody>
      </p:sp>
    </p:spTree>
    <p:extLst>
      <p:ext uri="{BB962C8B-B14F-4D97-AF65-F5344CB8AC3E}">
        <p14:creationId xmlns:p14="http://schemas.microsoft.com/office/powerpoint/2010/main" val="3630830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PVKIT 2.0 Brochure</a:t>
            </a:r>
          </a:p>
          <a:p>
            <a:r>
              <a:rPr lang="en-US" dirty="0"/>
              <a:t>https://f.hubspotusercontent00.net/</a:t>
            </a:r>
            <a:r>
              <a:rPr lang="en-US" dirty="0" err="1"/>
              <a:t>hubfs</a:t>
            </a:r>
            <a:r>
              <a:rPr lang="en-US" dirty="0"/>
              <a:t>/3482954/Resources/Product%20Documents/Solar/PVKIT%202.0/pvkit-2-0-brochure.pdf</a:t>
            </a:r>
          </a:p>
          <a:p>
            <a:endParaRPr lang="en-US" dirty="0"/>
          </a:p>
        </p:txBody>
      </p:sp>
      <p:sp>
        <p:nvSpPr>
          <p:cNvPr id="4" name="Slide Number Placeholder 3"/>
          <p:cNvSpPr>
            <a:spLocks noGrp="1"/>
          </p:cNvSpPr>
          <p:nvPr>
            <p:ph type="sldNum" sz="quarter" idx="5"/>
          </p:nvPr>
        </p:nvSpPr>
        <p:spPr/>
        <p:txBody>
          <a:bodyPr/>
          <a:lstStyle/>
          <a:p>
            <a:fld id="{A20147E0-4557-1C4D-936E-B83039F71708}" type="slidenum">
              <a:rPr lang="en-US" smtClean="0"/>
              <a:t>36</a:t>
            </a:fld>
            <a:endParaRPr lang="en-US"/>
          </a:p>
        </p:txBody>
      </p:sp>
    </p:spTree>
    <p:extLst>
      <p:ext uri="{BB962C8B-B14F-4D97-AF65-F5344CB8AC3E}">
        <p14:creationId xmlns:p14="http://schemas.microsoft.com/office/powerpoint/2010/main" val="25036383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www.ironridge.com</a:t>
            </a:r>
            <a:r>
              <a:rPr lang="en-US" dirty="0"/>
              <a:t>/</a:t>
            </a:r>
          </a:p>
        </p:txBody>
      </p:sp>
      <p:sp>
        <p:nvSpPr>
          <p:cNvPr id="4" name="Slide Number Placeholder 3"/>
          <p:cNvSpPr>
            <a:spLocks noGrp="1"/>
          </p:cNvSpPr>
          <p:nvPr>
            <p:ph type="sldNum" sz="quarter" idx="5"/>
          </p:nvPr>
        </p:nvSpPr>
        <p:spPr/>
        <p:txBody>
          <a:bodyPr/>
          <a:lstStyle/>
          <a:p>
            <a:fld id="{A20147E0-4557-1C4D-936E-B83039F71708}" type="slidenum">
              <a:rPr lang="en-US" smtClean="0"/>
              <a:t>37</a:t>
            </a:fld>
            <a:endParaRPr lang="en-US"/>
          </a:p>
        </p:txBody>
      </p:sp>
    </p:spTree>
    <p:extLst>
      <p:ext uri="{BB962C8B-B14F-4D97-AF65-F5344CB8AC3E}">
        <p14:creationId xmlns:p14="http://schemas.microsoft.com/office/powerpoint/2010/main" val="234788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ffectLst/>
                <a:latin typeface="Helvetica Neue" panose="02000503000000020004" pitchFamily="2" charset="0"/>
              </a:rPr>
              <a:t>IntegraRack</a:t>
            </a:r>
            <a:endParaRPr lang="en-US" dirty="0">
              <a:effectLst/>
              <a:latin typeface="Helvetica Neue" panose="02000503000000020004" pitchFamily="2" charset="0"/>
            </a:endParaRPr>
          </a:p>
          <a:p>
            <a:r>
              <a:rPr lang="en-US" dirty="0">
                <a:effectLst/>
                <a:latin typeface="Helvetica Neue" panose="02000503000000020004" pitchFamily="2" charset="0"/>
                <a:hlinkClick r:id="rId3"/>
              </a:rPr>
              <a:t>https://www.youtube.com/watch?v=zrvf_pqeNH0</a:t>
            </a: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hlinkClick r:id="rId4"/>
              </a:rPr>
              <a:t>https://www.currentconnected.com/product/integrarack-ir-30-solar-panel-ground-mount-bracket-30-degree-angle-individual-frame/?ref=wp</a:t>
            </a: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A20147E0-4557-1C4D-936E-B83039F71708}" type="slidenum">
              <a:rPr lang="en-US" smtClean="0"/>
              <a:t>38</a:t>
            </a:fld>
            <a:endParaRPr lang="en-US"/>
          </a:p>
        </p:txBody>
      </p:sp>
    </p:spTree>
    <p:extLst>
      <p:ext uri="{BB962C8B-B14F-4D97-AF65-F5344CB8AC3E}">
        <p14:creationId xmlns:p14="http://schemas.microsoft.com/office/powerpoint/2010/main" val="9097878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=vLGzAscPr5k&amp;t=190s</a:t>
            </a:r>
          </a:p>
        </p:txBody>
      </p:sp>
      <p:sp>
        <p:nvSpPr>
          <p:cNvPr id="4" name="Slide Number Placeholder 3"/>
          <p:cNvSpPr>
            <a:spLocks noGrp="1"/>
          </p:cNvSpPr>
          <p:nvPr>
            <p:ph type="sldNum" sz="quarter" idx="5"/>
          </p:nvPr>
        </p:nvSpPr>
        <p:spPr/>
        <p:txBody>
          <a:bodyPr/>
          <a:lstStyle/>
          <a:p>
            <a:fld id="{A20147E0-4557-1C4D-936E-B83039F71708}" type="slidenum">
              <a:rPr lang="en-US" smtClean="0"/>
              <a:t>39</a:t>
            </a:fld>
            <a:endParaRPr lang="en-US"/>
          </a:p>
        </p:txBody>
      </p:sp>
    </p:spTree>
    <p:extLst>
      <p:ext uri="{BB962C8B-B14F-4D97-AF65-F5344CB8AC3E}">
        <p14:creationId xmlns:p14="http://schemas.microsoft.com/office/powerpoint/2010/main" val="18011470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40</a:t>
            </a:fld>
            <a:endParaRPr lang="en-US"/>
          </a:p>
        </p:txBody>
      </p:sp>
    </p:spTree>
    <p:extLst>
      <p:ext uri="{BB962C8B-B14F-4D97-AF65-F5344CB8AC3E}">
        <p14:creationId xmlns:p14="http://schemas.microsoft.com/office/powerpoint/2010/main" val="1109676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4</a:t>
            </a:fld>
            <a:endParaRPr lang="en-US"/>
          </a:p>
        </p:txBody>
      </p:sp>
    </p:spTree>
    <p:extLst>
      <p:ext uri="{BB962C8B-B14F-4D97-AF65-F5344CB8AC3E}">
        <p14:creationId xmlns:p14="http://schemas.microsoft.com/office/powerpoint/2010/main" val="16156428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41</a:t>
            </a:fld>
            <a:endParaRPr lang="en-US"/>
          </a:p>
        </p:txBody>
      </p:sp>
    </p:spTree>
    <p:extLst>
      <p:ext uri="{BB962C8B-B14F-4D97-AF65-F5344CB8AC3E}">
        <p14:creationId xmlns:p14="http://schemas.microsoft.com/office/powerpoint/2010/main" val="16403287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www.tigoenergy.com</a:t>
            </a:r>
            <a:r>
              <a:rPr lang="en-US" dirty="0"/>
              <a:t>/product/ts4-a-o</a:t>
            </a:r>
          </a:p>
        </p:txBody>
      </p:sp>
      <p:sp>
        <p:nvSpPr>
          <p:cNvPr id="4" name="Slide Number Placeholder 3"/>
          <p:cNvSpPr>
            <a:spLocks noGrp="1"/>
          </p:cNvSpPr>
          <p:nvPr>
            <p:ph type="sldNum" sz="quarter" idx="5"/>
          </p:nvPr>
        </p:nvSpPr>
        <p:spPr/>
        <p:txBody>
          <a:bodyPr/>
          <a:lstStyle/>
          <a:p>
            <a:fld id="{A20147E0-4557-1C4D-936E-B83039F71708}" type="slidenum">
              <a:rPr lang="en-US" smtClean="0"/>
              <a:t>42</a:t>
            </a:fld>
            <a:endParaRPr lang="en-US"/>
          </a:p>
        </p:txBody>
      </p:sp>
    </p:spTree>
    <p:extLst>
      <p:ext uri="{BB962C8B-B14F-4D97-AF65-F5344CB8AC3E}">
        <p14:creationId xmlns:p14="http://schemas.microsoft.com/office/powerpoint/2010/main" val="10155602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43</a:t>
            </a:fld>
            <a:endParaRPr lang="en-US"/>
          </a:p>
        </p:txBody>
      </p:sp>
    </p:spTree>
    <p:extLst>
      <p:ext uri="{BB962C8B-B14F-4D97-AF65-F5344CB8AC3E}">
        <p14:creationId xmlns:p14="http://schemas.microsoft.com/office/powerpoint/2010/main" val="14185916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sng" strike="noStrike" dirty="0">
                <a:effectLst/>
                <a:highlight>
                  <a:srgbClr val="FFFFFF"/>
                </a:highlight>
                <a:latin typeface="Roboto" panose="02000000000000000000" pitchFamily="2" charset="0"/>
                <a:hlinkClick r:id="rId3"/>
              </a:rPr>
              <a:t>BYD CEO Announces All New Solid State Batteries With 10 ...</a:t>
            </a:r>
          </a:p>
          <a:p>
            <a:pPr algn="l"/>
            <a:r>
              <a:rPr lang="en-US" b="0" i="0" u="none" strike="noStrike" dirty="0">
                <a:effectLst/>
                <a:highlight>
                  <a:srgbClr val="FFFFFF"/>
                </a:highlight>
                <a:latin typeface="Roboto" panose="02000000000000000000" pitchFamily="2" charset="0"/>
                <a:hlinkClick r:id="rId3"/>
              </a:rPr>
              <a:t>YouTube · Wallay Blue4 days ago</a:t>
            </a:r>
          </a:p>
          <a:p>
            <a:pPr algn="l"/>
            <a:br>
              <a:rPr lang="en-US" b="0" i="0" u="none" strike="noStrike" dirty="0">
                <a:effectLst/>
                <a:highlight>
                  <a:srgbClr val="FFFFFF"/>
                </a:highlight>
                <a:latin typeface="Roboto" panose="02000000000000000000" pitchFamily="2" charset="0"/>
                <a:hlinkClick r:id="rId3"/>
              </a:rPr>
            </a:br>
            <a:endParaRPr lang="en-US" b="0" i="0" u="none" strike="noStrike" dirty="0">
              <a:effectLst/>
              <a:highlight>
                <a:srgbClr val="FFFFFF"/>
              </a:highlight>
              <a:latin typeface="Roboto" panose="02000000000000000000" pitchFamily="2" charset="0"/>
              <a:hlinkClick r:id="rId3"/>
            </a:endParaRPr>
          </a:p>
          <a:p>
            <a:endParaRPr lang="en-US" dirty="0"/>
          </a:p>
          <a:p>
            <a:endParaRPr lang="en-US" dirty="0"/>
          </a:p>
        </p:txBody>
      </p:sp>
      <p:sp>
        <p:nvSpPr>
          <p:cNvPr id="4" name="Slide Number Placeholder 3"/>
          <p:cNvSpPr>
            <a:spLocks noGrp="1"/>
          </p:cNvSpPr>
          <p:nvPr>
            <p:ph type="sldNum" sz="quarter" idx="5"/>
          </p:nvPr>
        </p:nvSpPr>
        <p:spPr/>
        <p:txBody>
          <a:bodyPr/>
          <a:lstStyle/>
          <a:p>
            <a:fld id="{A20147E0-4557-1C4D-936E-B83039F71708}" type="slidenum">
              <a:rPr lang="en-US" smtClean="0"/>
              <a:t>45</a:t>
            </a:fld>
            <a:endParaRPr lang="en-US"/>
          </a:p>
        </p:txBody>
      </p:sp>
    </p:spTree>
    <p:extLst>
      <p:ext uri="{BB962C8B-B14F-4D97-AF65-F5344CB8AC3E}">
        <p14:creationId xmlns:p14="http://schemas.microsoft.com/office/powerpoint/2010/main" val="6825842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46</a:t>
            </a:fld>
            <a:endParaRPr lang="en-US"/>
          </a:p>
        </p:txBody>
      </p:sp>
    </p:spTree>
    <p:extLst>
      <p:ext uri="{BB962C8B-B14F-4D97-AF65-F5344CB8AC3E}">
        <p14:creationId xmlns:p14="http://schemas.microsoft.com/office/powerpoint/2010/main" val="6220080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www.homedepot.com</a:t>
            </a:r>
            <a:r>
              <a:rPr lang="en-US" dirty="0"/>
              <a:t>/p/3-4-in-x-4-ft-x-8-ft-CDX-Fire-Retardant-Pressure-Treated-Plywood-368211/309628627</a:t>
            </a:r>
          </a:p>
          <a:p>
            <a:r>
              <a:rPr lang="en-US" dirty="0"/>
              <a:t>https://</a:t>
            </a:r>
            <a:r>
              <a:rPr lang="en-US" dirty="0" err="1"/>
              <a:t>www.lowes.com</a:t>
            </a:r>
            <a:r>
              <a:rPr lang="en-US" dirty="0"/>
              <a:t>/pd/Gold-Bond-5-8-in-x-4-ft-x-8-ft-Fire-Shield-Drywall-Panel/5001613083?idProductFound=</a:t>
            </a:r>
            <a:r>
              <a:rPr lang="en-US" dirty="0" err="1"/>
              <a:t>false&amp;idExtracted</a:t>
            </a:r>
            <a:r>
              <a:rPr lang="en-US" dirty="0"/>
              <a:t>=false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https://</a:t>
            </a:r>
            <a:r>
              <a:rPr lang="en-US" dirty="0" err="1">
                <a:effectLst/>
                <a:latin typeface="Helvetica Neue" panose="02000503000000020004" pitchFamily="2" charset="0"/>
              </a:rPr>
              <a:t>www.amazon.ca</a:t>
            </a:r>
            <a:r>
              <a:rPr lang="en-US" dirty="0">
                <a:effectLst/>
                <a:latin typeface="Helvetica Neue" panose="02000503000000020004" pitchFamily="2" charset="0"/>
              </a:rPr>
              <a:t>/Container-Modification-World%C2%AE-Containers-Composite/</a:t>
            </a:r>
            <a:r>
              <a:rPr lang="en-US" dirty="0" err="1">
                <a:effectLst/>
                <a:latin typeface="Helvetica Neue" panose="02000503000000020004" pitchFamily="2" charset="0"/>
              </a:rPr>
              <a:t>dp</a:t>
            </a:r>
            <a:r>
              <a:rPr lang="en-US" dirty="0">
                <a:effectLst/>
                <a:latin typeface="Helvetica Neue" panose="02000503000000020004" pitchFamily="2" charset="0"/>
              </a:rPr>
              <a:t>/B0D4XG88WJ/ref=sr_1_20?dib=eyJ2IjoiMSJ9.h21JF1pd6CWgQlIQ1wmLcQ6qTVVXyyLk6WRsZupip-Ig8jQ3bENYJcLYwE5goJOViI4CnrA1_7BgiDCfbIaITDUjoYNvFBDuF0z82TXaes9SUkgWepvffJjttskofc4VEtxYrV79wRkMypwRQsF3dyndWGxf3LjiL7kakuCl0tIt0aPTxrErT9HXt--5DChTDH9_DABG6DIYy26-ieE-zKsH-916YdA6cEBJoB9nadpEhlh9N-lP_2GtIjPN--gOseNG5vPRYxSYSA5bbcCyZUE30FYYlkK21auqMrT_6RrjSR5y-3aBKg9v6JrbGqs7i4fr-3O0lFIjx4vGNj_kvNQ4s9u20eiSUew1dd15hcCKSk2KufdaectEYqOzglh_xnWzF-gcoavQTPSs2sUaS4uGBTdLGxCmVNwOb3DnAAMVSsvpBXaLAHKhBu1I9XLo.K3peL0zeNjAglH-zXMTaNpRyFIIQhDwDjfiX7CCzwiQ&amp;dib_tag=</a:t>
            </a:r>
            <a:r>
              <a:rPr lang="en-US" dirty="0" err="1">
                <a:effectLst/>
                <a:latin typeface="Helvetica Neue" panose="02000503000000020004" pitchFamily="2" charset="0"/>
              </a:rPr>
              <a:t>se&amp;keywords</a:t>
            </a:r>
            <a:r>
              <a:rPr lang="en-US" dirty="0">
                <a:effectLst/>
                <a:latin typeface="Helvetica Neue" panose="02000503000000020004" pitchFamily="2" charset="0"/>
              </a:rPr>
              <a:t>=Container%2BModification%2BWorld&amp;qid=1736526763&amp;sr=8-20&amp;th=1</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20147E0-4557-1C4D-936E-B83039F71708}" type="slidenum">
              <a:rPr lang="en-US" smtClean="0"/>
              <a:t>53</a:t>
            </a:fld>
            <a:endParaRPr lang="en-US"/>
          </a:p>
        </p:txBody>
      </p:sp>
    </p:spTree>
    <p:extLst>
      <p:ext uri="{BB962C8B-B14F-4D97-AF65-F5344CB8AC3E}">
        <p14:creationId xmlns:p14="http://schemas.microsoft.com/office/powerpoint/2010/main" val="14812084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worthycontainer.com</a:t>
            </a:r>
            <a:r>
              <a:rPr lang="en-US" dirty="0"/>
              <a:t>/20ft-high-cube-new-shipping-container-one-trip-memphis-tn/</a:t>
            </a:r>
          </a:p>
        </p:txBody>
      </p:sp>
      <p:sp>
        <p:nvSpPr>
          <p:cNvPr id="4" name="Slide Number Placeholder 3"/>
          <p:cNvSpPr>
            <a:spLocks noGrp="1"/>
          </p:cNvSpPr>
          <p:nvPr>
            <p:ph type="sldNum" sz="quarter" idx="5"/>
          </p:nvPr>
        </p:nvSpPr>
        <p:spPr/>
        <p:txBody>
          <a:bodyPr/>
          <a:lstStyle/>
          <a:p>
            <a:fld id="{A20147E0-4557-1C4D-936E-B83039F71708}" type="slidenum">
              <a:rPr lang="en-US" smtClean="0"/>
              <a:t>54</a:t>
            </a:fld>
            <a:endParaRPr lang="en-US"/>
          </a:p>
        </p:txBody>
      </p:sp>
    </p:spTree>
    <p:extLst>
      <p:ext uri="{BB962C8B-B14F-4D97-AF65-F5344CB8AC3E}">
        <p14:creationId xmlns:p14="http://schemas.microsoft.com/office/powerpoint/2010/main" val="42321534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F1111"/>
                </a:solidFill>
                <a:effectLst/>
                <a:highlight>
                  <a:srgbClr val="FFFFFF"/>
                </a:highlight>
                <a:latin typeface="Arial" panose="020B0604020202020204" pitchFamily="34" charset="0"/>
              </a:rPr>
              <a:t>Container Modification World® - Steel Stud Framing Kit for Shipping Containers/Sea Cans (Composite) - 2 Corner Casting Covers Steel Stud Brackets Hardware (20)</a:t>
            </a:r>
          </a:p>
          <a:p>
            <a:endParaRPr lang="en-US" dirty="0"/>
          </a:p>
          <a:p>
            <a:r>
              <a:rPr lang="en-US" dirty="0"/>
              <a:t>https://</a:t>
            </a:r>
            <a:r>
              <a:rPr lang="en-US" dirty="0" err="1"/>
              <a:t>www.amazon.ca</a:t>
            </a:r>
            <a:r>
              <a:rPr lang="en-US" dirty="0"/>
              <a:t>/Container-Modification-World%C2%AE-Containers-Composite/</a:t>
            </a:r>
            <a:r>
              <a:rPr lang="en-US" dirty="0" err="1"/>
              <a:t>dp</a:t>
            </a:r>
            <a:r>
              <a:rPr lang="en-US" dirty="0"/>
              <a:t>/B0D4XG88WJ/ref=sr_1_20?dib=eyJ2IjoiMSJ9.h21JF1pd6CWgQlIQ1wmLcQ6qTVVXyyLk6WRsZupip-Ig8jQ3bENYJcLYwE5goJOViI4CnrA1_7BgiDCfbIaITDUjoYNvFBDuF0z82TXaes9SUkgWepvffJjttskofc4VEtxYrV79wRkMypwRQsF3dyndWGxf3LjiL7kakuCl0tIt0aPTxrErT9HXt--5DChTDH9_DABG6DIYy26-ieE-zKsH-916YdA6cEBJoB9nadpEhlh9N-lP_2GtIjPN--gOseNG5vPRYxSYSA5bbcCyZUE30FYYlkK21auqMrT_6RrjSR5y-3aBKg9v6JrbGqs7i4fr-3O0lFIjx4vGNj_kvNQ4s9u20eiSUew1dd15hcCKSk2KufdaectEYqOzglh_xnWzF-gcoavQTPSs2sUaS4uGBTdLGxCmVNwOb3DnAAMVSsvpBXaLAHKhBu1I9XLo.K3peL0zeNjAglH-zXMTaNpRyFIIQhDwDjfiX7CCzwiQ&amp;dib_tag=</a:t>
            </a:r>
            <a:r>
              <a:rPr lang="en-US" dirty="0" err="1"/>
              <a:t>se&amp;keywords</a:t>
            </a:r>
            <a:r>
              <a:rPr lang="en-US" dirty="0"/>
              <a:t>=Container%2BModification%2BWorld&amp;qid=1736526763&amp;sr=8-20&amp;th=1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hlinkClick r:id="rId3"/>
              </a:rPr>
              <a:t>https://www.homedepot.com/p/ProSTUD-20-1-5-8-in-x-10-ft-20-Gauge-EQ-Galvanized-Steel-Wall-Framing-Stud-162PDS125-18/311149448</a:t>
            </a:r>
            <a:endParaRPr lang="en-US" dirty="0">
              <a:effectLst/>
              <a:latin typeface="Helvetica Neue" panose="02000503000000020004" pitchFamily="2"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A20147E0-4557-1C4D-936E-B83039F71708}" type="slidenum">
              <a:rPr lang="en-US" smtClean="0"/>
              <a:t>55</a:t>
            </a:fld>
            <a:endParaRPr lang="en-US"/>
          </a:p>
        </p:txBody>
      </p:sp>
    </p:spTree>
    <p:extLst>
      <p:ext uri="{BB962C8B-B14F-4D97-AF65-F5344CB8AC3E}">
        <p14:creationId xmlns:p14="http://schemas.microsoft.com/office/powerpoint/2010/main" val="2694535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
            </a:r>
            <a:r>
              <a:rPr lang="en-US" dirty="0" err="1"/>
              <a:t>PestPlug</a:t>
            </a:r>
            <a:r>
              <a:rPr lang="en-US" dirty="0"/>
              <a:t> to block pest and spray foam</a:t>
            </a:r>
          </a:p>
        </p:txBody>
      </p:sp>
      <p:sp>
        <p:nvSpPr>
          <p:cNvPr id="4" name="Slide Number Placeholder 3"/>
          <p:cNvSpPr>
            <a:spLocks noGrp="1"/>
          </p:cNvSpPr>
          <p:nvPr>
            <p:ph type="sldNum" sz="quarter" idx="5"/>
          </p:nvPr>
        </p:nvSpPr>
        <p:spPr/>
        <p:txBody>
          <a:bodyPr/>
          <a:lstStyle/>
          <a:p>
            <a:fld id="{A20147E0-4557-1C4D-936E-B83039F71708}" type="slidenum">
              <a:rPr lang="en-US" smtClean="0"/>
              <a:t>56</a:t>
            </a:fld>
            <a:endParaRPr lang="en-US"/>
          </a:p>
        </p:txBody>
      </p:sp>
    </p:spTree>
    <p:extLst>
      <p:ext uri="{BB962C8B-B14F-4D97-AF65-F5344CB8AC3E}">
        <p14:creationId xmlns:p14="http://schemas.microsoft.com/office/powerpoint/2010/main" val="36118432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60</a:t>
            </a:fld>
            <a:endParaRPr lang="en-US"/>
          </a:p>
        </p:txBody>
      </p:sp>
    </p:spTree>
    <p:extLst>
      <p:ext uri="{BB962C8B-B14F-4D97-AF65-F5344CB8AC3E}">
        <p14:creationId xmlns:p14="http://schemas.microsoft.com/office/powerpoint/2010/main" val="1481358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5</a:t>
            </a:fld>
            <a:endParaRPr lang="en-US"/>
          </a:p>
        </p:txBody>
      </p:sp>
    </p:spTree>
    <p:extLst>
      <p:ext uri="{BB962C8B-B14F-4D97-AF65-F5344CB8AC3E}">
        <p14:creationId xmlns:p14="http://schemas.microsoft.com/office/powerpoint/2010/main" val="11137576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147E0-4557-1C4D-936E-B83039F71708}" type="slidenum">
              <a:rPr lang="en-US" smtClean="0"/>
              <a:t>62</a:t>
            </a:fld>
            <a:endParaRPr lang="en-US"/>
          </a:p>
        </p:txBody>
      </p:sp>
    </p:spTree>
    <p:extLst>
      <p:ext uri="{BB962C8B-B14F-4D97-AF65-F5344CB8AC3E}">
        <p14:creationId xmlns:p14="http://schemas.microsoft.com/office/powerpoint/2010/main" val="2165348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6</a:t>
            </a:fld>
            <a:endParaRPr lang="en-US"/>
          </a:p>
        </p:txBody>
      </p:sp>
    </p:spTree>
    <p:extLst>
      <p:ext uri="{BB962C8B-B14F-4D97-AF65-F5344CB8AC3E}">
        <p14:creationId xmlns:p14="http://schemas.microsoft.com/office/powerpoint/2010/main" val="3623613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7</a:t>
            </a:fld>
            <a:endParaRPr lang="en-US"/>
          </a:p>
        </p:txBody>
      </p:sp>
    </p:spTree>
    <p:extLst>
      <p:ext uri="{BB962C8B-B14F-4D97-AF65-F5344CB8AC3E}">
        <p14:creationId xmlns:p14="http://schemas.microsoft.com/office/powerpoint/2010/main" val="2769856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8</a:t>
            </a:fld>
            <a:endParaRPr lang="en-US"/>
          </a:p>
        </p:txBody>
      </p:sp>
    </p:spTree>
    <p:extLst>
      <p:ext uri="{BB962C8B-B14F-4D97-AF65-F5344CB8AC3E}">
        <p14:creationId xmlns:p14="http://schemas.microsoft.com/office/powerpoint/2010/main" val="912028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147E0-4557-1C4D-936E-B83039F71708}" type="slidenum">
              <a:rPr lang="en-US" smtClean="0"/>
              <a:t>9</a:t>
            </a:fld>
            <a:endParaRPr lang="en-US"/>
          </a:p>
        </p:txBody>
      </p:sp>
    </p:spTree>
    <p:extLst>
      <p:ext uri="{BB962C8B-B14F-4D97-AF65-F5344CB8AC3E}">
        <p14:creationId xmlns:p14="http://schemas.microsoft.com/office/powerpoint/2010/main" val="1554308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2/20/25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820771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2/20/25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308817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2/20/25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2628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2/20/25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54642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2/20/25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55497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2/20/25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32150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2/20/25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65713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2/20/25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31666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2/20/25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9148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2/20/25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55813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2/20/25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928198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2/20/25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91372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glenn_west@hotmail.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olar panel farm">
            <a:extLst>
              <a:ext uri="{FF2B5EF4-FFF2-40B4-BE49-F238E27FC236}">
                <a16:creationId xmlns:a16="http://schemas.microsoft.com/office/drawing/2014/main" id="{7BA4656D-B987-9DE3-576B-CC5694356D93}"/>
              </a:ext>
            </a:extLst>
          </p:cNvPr>
          <p:cNvPicPr>
            <a:picLocks noChangeAspect="1"/>
          </p:cNvPicPr>
          <p:nvPr/>
        </p:nvPicPr>
        <p:blipFill>
          <a:blip r:embed="rId3"/>
          <a:srcRect l="31028" r="21861" b="-1"/>
          <a:stretch/>
        </p:blipFill>
        <p:spPr>
          <a:xfrm>
            <a:off x="1" y="10"/>
            <a:ext cx="4876799" cy="6857989"/>
          </a:xfrm>
          <a:prstGeom prst="rect">
            <a:avLst/>
          </a:prstGeom>
        </p:spPr>
      </p:pic>
      <p:sp>
        <p:nvSpPr>
          <p:cNvPr id="2" name="Title 1">
            <a:extLst>
              <a:ext uri="{FF2B5EF4-FFF2-40B4-BE49-F238E27FC236}">
                <a16:creationId xmlns:a16="http://schemas.microsoft.com/office/drawing/2014/main" id="{4455B2C9-5FF1-B49F-2857-0CD914D66772}"/>
              </a:ext>
            </a:extLst>
          </p:cNvPr>
          <p:cNvSpPr>
            <a:spLocks noGrp="1"/>
          </p:cNvSpPr>
          <p:nvPr>
            <p:ph type="ctrTitle"/>
          </p:nvPr>
        </p:nvSpPr>
        <p:spPr>
          <a:xfrm>
            <a:off x="5604552" y="871758"/>
            <a:ext cx="5825448" cy="3871143"/>
          </a:xfrm>
        </p:spPr>
        <p:txBody>
          <a:bodyPr>
            <a:normAutofit/>
          </a:bodyPr>
          <a:lstStyle/>
          <a:p>
            <a:r>
              <a:rPr lang="en-US" dirty="0"/>
              <a:t>Solar 2025</a:t>
            </a:r>
          </a:p>
        </p:txBody>
      </p:sp>
      <p:sp>
        <p:nvSpPr>
          <p:cNvPr id="3" name="Subtitle 2">
            <a:extLst>
              <a:ext uri="{FF2B5EF4-FFF2-40B4-BE49-F238E27FC236}">
                <a16:creationId xmlns:a16="http://schemas.microsoft.com/office/drawing/2014/main" id="{A07C3BCF-2F6E-F454-2825-72A040342F5B}"/>
              </a:ext>
            </a:extLst>
          </p:cNvPr>
          <p:cNvSpPr>
            <a:spLocks noGrp="1"/>
          </p:cNvSpPr>
          <p:nvPr>
            <p:ph type="subTitle" idx="1"/>
          </p:nvPr>
        </p:nvSpPr>
        <p:spPr>
          <a:xfrm>
            <a:off x="5619964" y="4785543"/>
            <a:ext cx="5322013" cy="1005657"/>
          </a:xfrm>
        </p:spPr>
        <p:txBody>
          <a:bodyPr>
            <a:normAutofit fontScale="55000" lnSpcReduction="20000"/>
          </a:bodyPr>
          <a:lstStyle/>
          <a:p>
            <a:pPr>
              <a:lnSpc>
                <a:spcPct val="100000"/>
              </a:lnSpc>
            </a:pPr>
            <a:r>
              <a:rPr lang="en-US" sz="1700" dirty="0"/>
              <a:t>Design and Implementation</a:t>
            </a:r>
          </a:p>
          <a:p>
            <a:pPr>
              <a:lnSpc>
                <a:spcPct val="100000"/>
              </a:lnSpc>
            </a:pPr>
            <a:r>
              <a:rPr lang="en-US" sz="1700" dirty="0"/>
              <a:t>By Glenn West (</a:t>
            </a:r>
            <a:r>
              <a:rPr lang="en-US" sz="1700" dirty="0">
                <a:hlinkClick r:id="rId4"/>
              </a:rPr>
              <a:t>glenn_west@hotmail.com</a:t>
            </a:r>
            <a:r>
              <a:rPr lang="en-US" sz="1700" dirty="0"/>
              <a:t>)</a:t>
            </a:r>
          </a:p>
          <a:p>
            <a:pPr>
              <a:lnSpc>
                <a:spcPct val="100000"/>
              </a:lnSpc>
            </a:pPr>
            <a:r>
              <a:rPr lang="en-US" sz="1700"/>
              <a:t>931-881-7446</a:t>
            </a:r>
            <a:endParaRPr lang="en-US" sz="1700" dirty="0"/>
          </a:p>
          <a:p>
            <a:pPr>
              <a:lnSpc>
                <a:spcPct val="100000"/>
              </a:lnSpc>
            </a:pPr>
            <a:r>
              <a:rPr lang="en-US" sz="1700" dirty="0"/>
              <a:t>Copyright @ 2025</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723900"/>
            <a:ext cx="57062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CF06E40-3ECB-4820-95B5-8A70B07D4B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6134100"/>
            <a:ext cx="56681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44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00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4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65CB-4C9C-6918-4E27-3236E939AD3E}"/>
              </a:ext>
            </a:extLst>
          </p:cNvPr>
          <p:cNvSpPr>
            <a:spLocks noGrp="1"/>
          </p:cNvSpPr>
          <p:nvPr>
            <p:ph type="title"/>
          </p:nvPr>
        </p:nvSpPr>
        <p:spPr/>
        <p:txBody>
          <a:bodyPr/>
          <a:lstStyle/>
          <a:p>
            <a:r>
              <a:rPr lang="en-US" dirty="0"/>
              <a:t>System Types</a:t>
            </a:r>
          </a:p>
        </p:txBody>
      </p:sp>
      <p:sp>
        <p:nvSpPr>
          <p:cNvPr id="3" name="Content Placeholder 2">
            <a:extLst>
              <a:ext uri="{FF2B5EF4-FFF2-40B4-BE49-F238E27FC236}">
                <a16:creationId xmlns:a16="http://schemas.microsoft.com/office/drawing/2014/main" id="{CDE8B55D-FC14-2549-B0BC-42B3520ACD83}"/>
              </a:ext>
            </a:extLst>
          </p:cNvPr>
          <p:cNvSpPr>
            <a:spLocks noGrp="1"/>
          </p:cNvSpPr>
          <p:nvPr>
            <p:ph idx="1"/>
          </p:nvPr>
        </p:nvSpPr>
        <p:spPr/>
        <p:txBody>
          <a:bodyPr/>
          <a:lstStyle/>
          <a:p>
            <a:r>
              <a:rPr lang="en-US" dirty="0"/>
              <a:t>AC Coupled</a:t>
            </a:r>
          </a:p>
          <a:p>
            <a:r>
              <a:rPr lang="en-US" dirty="0"/>
              <a:t>DC Coupled</a:t>
            </a:r>
          </a:p>
          <a:p>
            <a:r>
              <a:rPr lang="en-US" dirty="0"/>
              <a:t>GRID Connected</a:t>
            </a:r>
          </a:p>
          <a:p>
            <a:r>
              <a:rPr lang="en-US" dirty="0"/>
              <a:t>OFF-GRID</a:t>
            </a:r>
          </a:p>
          <a:p>
            <a:r>
              <a:rPr lang="en-US" dirty="0"/>
              <a:t>HYBRID</a:t>
            </a:r>
          </a:p>
        </p:txBody>
      </p:sp>
    </p:spTree>
    <p:extLst>
      <p:ext uri="{BB962C8B-B14F-4D97-AF65-F5344CB8AC3E}">
        <p14:creationId xmlns:p14="http://schemas.microsoft.com/office/powerpoint/2010/main" val="2019468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7522-FFBA-7992-70C7-615BFE6E766F}"/>
              </a:ext>
            </a:extLst>
          </p:cNvPr>
          <p:cNvSpPr>
            <a:spLocks noGrp="1"/>
          </p:cNvSpPr>
          <p:nvPr>
            <p:ph type="title"/>
          </p:nvPr>
        </p:nvSpPr>
        <p:spPr/>
        <p:txBody>
          <a:bodyPr/>
          <a:lstStyle/>
          <a:p>
            <a:r>
              <a:rPr lang="en-US" dirty="0"/>
              <a:t>System Types – AC Coupled</a:t>
            </a:r>
          </a:p>
        </p:txBody>
      </p:sp>
      <p:sp>
        <p:nvSpPr>
          <p:cNvPr id="3" name="Content Placeholder 2">
            <a:extLst>
              <a:ext uri="{FF2B5EF4-FFF2-40B4-BE49-F238E27FC236}">
                <a16:creationId xmlns:a16="http://schemas.microsoft.com/office/drawing/2014/main" id="{9EB54F6C-02A9-24B4-3006-EA29534C6FC3}"/>
              </a:ext>
            </a:extLst>
          </p:cNvPr>
          <p:cNvSpPr>
            <a:spLocks noGrp="1"/>
          </p:cNvSpPr>
          <p:nvPr>
            <p:ph idx="1"/>
          </p:nvPr>
        </p:nvSpPr>
        <p:spPr/>
        <p:txBody>
          <a:bodyPr/>
          <a:lstStyle/>
          <a:p>
            <a:r>
              <a:rPr lang="en-US" dirty="0"/>
              <a:t>What Is IT:</a:t>
            </a:r>
          </a:p>
          <a:p>
            <a:pPr lvl="1"/>
            <a:r>
              <a:rPr lang="en-US" dirty="0"/>
              <a:t>What if everything is AC – 110-120V AC</a:t>
            </a:r>
          </a:p>
          <a:p>
            <a:pPr lvl="1"/>
            <a:r>
              <a:rPr lang="en-US" dirty="0"/>
              <a:t>OOPS: Solar panels are DC</a:t>
            </a:r>
          </a:p>
          <a:p>
            <a:pPr lvl="1"/>
            <a:r>
              <a:rPr lang="en-US" dirty="0"/>
              <a:t>So How:</a:t>
            </a:r>
          </a:p>
          <a:p>
            <a:pPr lvl="2"/>
            <a:r>
              <a:rPr lang="en-US" dirty="0"/>
              <a:t>Microinverters</a:t>
            </a:r>
          </a:p>
          <a:p>
            <a:r>
              <a:rPr lang="en-US" dirty="0"/>
              <a:t>MOST FAMOUS Brands</a:t>
            </a:r>
          </a:p>
          <a:p>
            <a:pPr lvl="1"/>
            <a:r>
              <a:rPr lang="en-US" dirty="0"/>
              <a:t>TESLA Power Wall</a:t>
            </a:r>
          </a:p>
          <a:p>
            <a:pPr lvl="1"/>
            <a:r>
              <a:rPr lang="en-US" dirty="0"/>
              <a:t>ENPHASE</a:t>
            </a:r>
          </a:p>
          <a:p>
            <a:endParaRPr lang="en-US" dirty="0"/>
          </a:p>
        </p:txBody>
      </p:sp>
    </p:spTree>
    <p:extLst>
      <p:ext uri="{BB962C8B-B14F-4D97-AF65-F5344CB8AC3E}">
        <p14:creationId xmlns:p14="http://schemas.microsoft.com/office/powerpoint/2010/main" val="3445375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A73E9-8E81-0093-7F32-ED83F79BBA3D}"/>
              </a:ext>
            </a:extLst>
          </p:cNvPr>
          <p:cNvSpPr>
            <a:spLocks noGrp="1"/>
          </p:cNvSpPr>
          <p:nvPr>
            <p:ph type="title"/>
          </p:nvPr>
        </p:nvSpPr>
        <p:spPr/>
        <p:txBody>
          <a:bodyPr/>
          <a:lstStyle/>
          <a:p>
            <a:r>
              <a:rPr lang="en-US" dirty="0"/>
              <a:t>AC Coupled – What is a micro-inverter</a:t>
            </a:r>
          </a:p>
        </p:txBody>
      </p:sp>
      <p:sp>
        <p:nvSpPr>
          <p:cNvPr id="3" name="Content Placeholder 2">
            <a:extLst>
              <a:ext uri="{FF2B5EF4-FFF2-40B4-BE49-F238E27FC236}">
                <a16:creationId xmlns:a16="http://schemas.microsoft.com/office/drawing/2014/main" id="{0DF30F2D-A2AE-97C9-DB5D-CE483626DA94}"/>
              </a:ext>
            </a:extLst>
          </p:cNvPr>
          <p:cNvSpPr>
            <a:spLocks noGrp="1"/>
          </p:cNvSpPr>
          <p:nvPr>
            <p:ph idx="1"/>
          </p:nvPr>
        </p:nvSpPr>
        <p:spPr>
          <a:xfrm>
            <a:off x="704088" y="2221992"/>
            <a:ext cx="7085897" cy="3721608"/>
          </a:xfrm>
        </p:spPr>
        <p:txBody>
          <a:bodyPr/>
          <a:lstStyle/>
          <a:p>
            <a:r>
              <a:rPr lang="en-US" dirty="0"/>
              <a:t>A microinverter is a small device that changes direct current (DC) electricity from solar panels into alternating current (AC) electricity</a:t>
            </a:r>
          </a:p>
          <a:p>
            <a:r>
              <a:rPr lang="en-US" dirty="0"/>
              <a:t>Microinverters are installed on individual solar panels </a:t>
            </a:r>
          </a:p>
          <a:p>
            <a:r>
              <a:rPr lang="en-US" dirty="0"/>
              <a:t>The operate independently of other inverters in the system</a:t>
            </a:r>
          </a:p>
          <a:p>
            <a:r>
              <a:rPr lang="en-US" dirty="0"/>
              <a:t>Each panel produces independently</a:t>
            </a:r>
          </a:p>
          <a:p>
            <a:r>
              <a:rPr lang="en-US" dirty="0"/>
              <a:t>They can track performance of each panel in real-time</a:t>
            </a:r>
          </a:p>
          <a:p>
            <a:r>
              <a:rPr lang="en-US" dirty="0"/>
              <a:t>AC Is connected in “Parallel” in a micro-inverter system</a:t>
            </a:r>
          </a:p>
          <a:p>
            <a:endParaRPr lang="en-US" dirty="0"/>
          </a:p>
        </p:txBody>
      </p:sp>
      <p:pic>
        <p:nvPicPr>
          <p:cNvPr id="1028" name="Picture 4" descr="WVC 300 watt On Grid Micro Solar Inverter - JMHPOWER">
            <a:extLst>
              <a:ext uri="{FF2B5EF4-FFF2-40B4-BE49-F238E27FC236}">
                <a16:creationId xmlns:a16="http://schemas.microsoft.com/office/drawing/2014/main" id="{013EED42-BF34-26B1-9A17-792748C048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2669" y="1485535"/>
            <a:ext cx="2460381" cy="24603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Q 8 Microinverter + MC4">
            <a:extLst>
              <a:ext uri="{FF2B5EF4-FFF2-40B4-BE49-F238E27FC236}">
                <a16:creationId xmlns:a16="http://schemas.microsoft.com/office/drawing/2014/main" id="{5507EC17-A91A-B11D-F5D4-8B8CD98E23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6794" y="3031536"/>
            <a:ext cx="3208946" cy="3208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043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5DBFC-E450-E2DB-773D-D50D5300F17D}"/>
              </a:ext>
            </a:extLst>
          </p:cNvPr>
          <p:cNvSpPr>
            <a:spLocks noGrp="1"/>
          </p:cNvSpPr>
          <p:nvPr>
            <p:ph type="title"/>
          </p:nvPr>
        </p:nvSpPr>
        <p:spPr/>
        <p:txBody>
          <a:bodyPr/>
          <a:lstStyle/>
          <a:p>
            <a:r>
              <a:rPr lang="en-US" dirty="0"/>
              <a:t>System DIAGRAM</a:t>
            </a:r>
          </a:p>
        </p:txBody>
      </p:sp>
      <p:pic>
        <p:nvPicPr>
          <p:cNvPr id="2050" name="Picture 2">
            <a:extLst>
              <a:ext uri="{FF2B5EF4-FFF2-40B4-BE49-F238E27FC236}">
                <a16:creationId xmlns:a16="http://schemas.microsoft.com/office/drawing/2014/main" id="{7EC53FE6-EF8B-A1E5-AEEE-64C3796F6C4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18846" y="1662526"/>
            <a:ext cx="8704385" cy="4474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114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7BF42-02B2-A98F-29EA-76724AF0ED87}"/>
              </a:ext>
            </a:extLst>
          </p:cNvPr>
          <p:cNvSpPr>
            <a:spLocks noGrp="1"/>
          </p:cNvSpPr>
          <p:nvPr>
            <p:ph type="title"/>
          </p:nvPr>
        </p:nvSpPr>
        <p:spPr/>
        <p:txBody>
          <a:bodyPr/>
          <a:lstStyle/>
          <a:p>
            <a:r>
              <a:rPr lang="en-US" dirty="0"/>
              <a:t>AC COUPLED</a:t>
            </a:r>
          </a:p>
        </p:txBody>
      </p:sp>
      <p:sp>
        <p:nvSpPr>
          <p:cNvPr id="3" name="Content Placeholder 2">
            <a:extLst>
              <a:ext uri="{FF2B5EF4-FFF2-40B4-BE49-F238E27FC236}">
                <a16:creationId xmlns:a16="http://schemas.microsoft.com/office/drawing/2014/main" id="{661F79C9-7CD7-B880-D79A-AA6B5C4A4900}"/>
              </a:ext>
            </a:extLst>
          </p:cNvPr>
          <p:cNvSpPr>
            <a:spLocks noGrp="1"/>
          </p:cNvSpPr>
          <p:nvPr>
            <p:ph idx="1"/>
          </p:nvPr>
        </p:nvSpPr>
        <p:spPr/>
        <p:txBody>
          <a:bodyPr/>
          <a:lstStyle/>
          <a:p>
            <a:r>
              <a:rPr lang="en-US" dirty="0"/>
              <a:t>Cross Vendor Compatibility </a:t>
            </a:r>
          </a:p>
          <a:p>
            <a:pPr lvl="1"/>
            <a:r>
              <a:rPr lang="en-US" dirty="0"/>
              <a:t>While there is standards – details become “analog” wave form issues,</a:t>
            </a:r>
          </a:p>
          <a:p>
            <a:pPr lvl="2"/>
            <a:r>
              <a:rPr lang="en-US" dirty="0"/>
              <a:t>AS4777.2</a:t>
            </a:r>
          </a:p>
          <a:p>
            <a:pPr lvl="1"/>
            <a:r>
              <a:rPr lang="en-US" dirty="0"/>
              <a:t>Mixing and Matching gets to be difficult</a:t>
            </a:r>
          </a:p>
          <a:p>
            <a:r>
              <a:rPr lang="en-US" dirty="0"/>
              <a:t>Batteries are DC!</a:t>
            </a:r>
          </a:p>
          <a:p>
            <a:pPr lvl="1"/>
            <a:r>
              <a:rPr lang="en-US" dirty="0"/>
              <a:t>Need inverters on top</a:t>
            </a:r>
          </a:p>
          <a:p>
            <a:r>
              <a:rPr lang="en-US" dirty="0"/>
              <a:t>Need specific vendor training</a:t>
            </a:r>
          </a:p>
          <a:p>
            <a:r>
              <a:rPr lang="en-US" dirty="0"/>
              <a:t>Need multiple vendor training to hope to mix and match</a:t>
            </a:r>
          </a:p>
          <a:p>
            <a:pPr lvl="1"/>
            <a:endParaRPr lang="en-US" dirty="0"/>
          </a:p>
        </p:txBody>
      </p:sp>
      <p:pic>
        <p:nvPicPr>
          <p:cNvPr id="5" name="Picture 4" descr="A diagram of a frequency&#10;&#10;Description automatically generated">
            <a:extLst>
              <a:ext uri="{FF2B5EF4-FFF2-40B4-BE49-F238E27FC236}">
                <a16:creationId xmlns:a16="http://schemas.microsoft.com/office/drawing/2014/main" id="{8E7CD66B-6254-B708-B69F-70929E2ECAB1}"/>
              </a:ext>
            </a:extLst>
          </p:cNvPr>
          <p:cNvPicPr>
            <a:picLocks noChangeAspect="1"/>
          </p:cNvPicPr>
          <p:nvPr/>
        </p:nvPicPr>
        <p:blipFill>
          <a:blip r:embed="rId3"/>
          <a:stretch>
            <a:fillRect/>
          </a:stretch>
        </p:blipFill>
        <p:spPr>
          <a:xfrm>
            <a:off x="7895492" y="3021029"/>
            <a:ext cx="4785946" cy="2940859"/>
          </a:xfrm>
          <a:prstGeom prst="rect">
            <a:avLst/>
          </a:prstGeom>
        </p:spPr>
      </p:pic>
    </p:spTree>
    <p:extLst>
      <p:ext uri="{BB962C8B-B14F-4D97-AF65-F5344CB8AC3E}">
        <p14:creationId xmlns:p14="http://schemas.microsoft.com/office/powerpoint/2010/main" val="3518394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FF65A-5619-067D-97D5-94F4EC3BB1D1}"/>
              </a:ext>
            </a:extLst>
          </p:cNvPr>
          <p:cNvSpPr>
            <a:spLocks noGrp="1"/>
          </p:cNvSpPr>
          <p:nvPr>
            <p:ph type="title"/>
          </p:nvPr>
        </p:nvSpPr>
        <p:spPr/>
        <p:txBody>
          <a:bodyPr/>
          <a:lstStyle/>
          <a:p>
            <a:r>
              <a:rPr lang="en-US" dirty="0"/>
              <a:t>System Diagram – AC Coupled</a:t>
            </a:r>
          </a:p>
        </p:txBody>
      </p:sp>
      <p:pic>
        <p:nvPicPr>
          <p:cNvPr id="5122" name="Picture 2">
            <a:extLst>
              <a:ext uri="{FF2B5EF4-FFF2-40B4-BE49-F238E27FC236}">
                <a16:creationId xmlns:a16="http://schemas.microsoft.com/office/drawing/2014/main" id="{8113396B-1EB0-C313-FF42-8F086E0FF4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738" y="1704032"/>
            <a:ext cx="8247185" cy="423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357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8A691-CB7A-6E89-E41A-1BC65B0BF371}"/>
              </a:ext>
            </a:extLst>
          </p:cNvPr>
          <p:cNvSpPr>
            <a:spLocks noGrp="1"/>
          </p:cNvSpPr>
          <p:nvPr>
            <p:ph type="title"/>
          </p:nvPr>
        </p:nvSpPr>
        <p:spPr/>
        <p:txBody>
          <a:bodyPr/>
          <a:lstStyle/>
          <a:p>
            <a:r>
              <a:rPr lang="en-US" dirty="0"/>
              <a:t>System Types – DC Coupled</a:t>
            </a:r>
          </a:p>
        </p:txBody>
      </p:sp>
      <p:sp>
        <p:nvSpPr>
          <p:cNvPr id="3" name="Content Placeholder 2">
            <a:extLst>
              <a:ext uri="{FF2B5EF4-FFF2-40B4-BE49-F238E27FC236}">
                <a16:creationId xmlns:a16="http://schemas.microsoft.com/office/drawing/2014/main" id="{F42E7222-6748-4C00-4459-A0A375B7685F}"/>
              </a:ext>
            </a:extLst>
          </p:cNvPr>
          <p:cNvSpPr>
            <a:spLocks noGrp="1"/>
          </p:cNvSpPr>
          <p:nvPr>
            <p:ph idx="1"/>
          </p:nvPr>
        </p:nvSpPr>
        <p:spPr/>
        <p:txBody>
          <a:bodyPr/>
          <a:lstStyle/>
          <a:p>
            <a:r>
              <a:rPr lang="en-US" dirty="0"/>
              <a:t>Traditional</a:t>
            </a:r>
            <a:r>
              <a:rPr lang="en-US" baseline="0" dirty="0"/>
              <a:t> Solar Solution</a:t>
            </a:r>
          </a:p>
          <a:p>
            <a:pPr lvl="1"/>
            <a:r>
              <a:rPr lang="en-US" baseline="0" dirty="0"/>
              <a:t>Solar Panels are DC devices	</a:t>
            </a:r>
          </a:p>
          <a:p>
            <a:pPr lvl="1"/>
            <a:r>
              <a:rPr lang="en-US" dirty="0"/>
              <a:t>Batteries are DC Devices</a:t>
            </a:r>
          </a:p>
          <a:p>
            <a:r>
              <a:rPr lang="en-US" dirty="0"/>
              <a:t>Components</a:t>
            </a:r>
          </a:p>
          <a:p>
            <a:pPr lvl="1"/>
            <a:r>
              <a:rPr lang="en-US" dirty="0"/>
              <a:t>Panels</a:t>
            </a:r>
          </a:p>
          <a:p>
            <a:pPr lvl="1"/>
            <a:r>
              <a:rPr lang="en-US" dirty="0"/>
              <a:t>Inverters</a:t>
            </a:r>
          </a:p>
          <a:p>
            <a:pPr lvl="1"/>
            <a:r>
              <a:rPr lang="en-US" dirty="0"/>
              <a:t>Batteries</a:t>
            </a:r>
          </a:p>
          <a:p>
            <a:pPr lvl="1"/>
            <a:r>
              <a:rPr lang="en-US" dirty="0"/>
              <a:t>Accessories and safety devices</a:t>
            </a:r>
          </a:p>
          <a:p>
            <a:r>
              <a:rPr lang="en-US" dirty="0"/>
              <a:t>Mix and Match </a:t>
            </a:r>
          </a:p>
        </p:txBody>
      </p:sp>
    </p:spTree>
    <p:extLst>
      <p:ext uri="{BB962C8B-B14F-4D97-AF65-F5344CB8AC3E}">
        <p14:creationId xmlns:p14="http://schemas.microsoft.com/office/powerpoint/2010/main" val="4103986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A7E94-1E21-0B8E-500B-E5E31703A40B}"/>
              </a:ext>
            </a:extLst>
          </p:cNvPr>
          <p:cNvSpPr>
            <a:spLocks noGrp="1"/>
          </p:cNvSpPr>
          <p:nvPr>
            <p:ph type="title"/>
          </p:nvPr>
        </p:nvSpPr>
        <p:spPr/>
        <p:txBody>
          <a:bodyPr/>
          <a:lstStyle/>
          <a:p>
            <a:r>
              <a:rPr lang="en-US" dirty="0"/>
              <a:t>EXAMPLE – Old SCHOOL – Box Centric</a:t>
            </a:r>
          </a:p>
        </p:txBody>
      </p:sp>
      <p:sp>
        <p:nvSpPr>
          <p:cNvPr id="6" name="AutoShape 6">
            <a:extLst>
              <a:ext uri="{FF2B5EF4-FFF2-40B4-BE49-F238E27FC236}">
                <a16:creationId xmlns:a16="http://schemas.microsoft.com/office/drawing/2014/main" id="{F33A41D8-800D-9E2B-B77D-174ABADFB95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diagram of a machine&#10;&#10;Description automatically generated">
            <a:extLst>
              <a:ext uri="{FF2B5EF4-FFF2-40B4-BE49-F238E27FC236}">
                <a16:creationId xmlns:a16="http://schemas.microsoft.com/office/drawing/2014/main" id="{749AF0E6-DF55-E38A-80A3-866E24816012}"/>
              </a:ext>
            </a:extLst>
          </p:cNvPr>
          <p:cNvPicPr>
            <a:picLocks noChangeAspect="1"/>
          </p:cNvPicPr>
          <p:nvPr/>
        </p:nvPicPr>
        <p:blipFill>
          <a:blip r:embed="rId3"/>
          <a:stretch>
            <a:fillRect/>
          </a:stretch>
        </p:blipFill>
        <p:spPr>
          <a:xfrm>
            <a:off x="3786553" y="2005792"/>
            <a:ext cx="4923693" cy="3937808"/>
          </a:xfrm>
          <a:prstGeom prst="rect">
            <a:avLst/>
          </a:prstGeom>
        </p:spPr>
      </p:pic>
    </p:spTree>
    <p:extLst>
      <p:ext uri="{BB962C8B-B14F-4D97-AF65-F5344CB8AC3E}">
        <p14:creationId xmlns:p14="http://schemas.microsoft.com/office/powerpoint/2010/main" val="2206713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3A2F4-84FE-369C-9E52-9507F9E2D8C1}"/>
              </a:ext>
            </a:extLst>
          </p:cNvPr>
          <p:cNvSpPr>
            <a:spLocks noGrp="1"/>
          </p:cNvSpPr>
          <p:nvPr>
            <p:ph type="title"/>
          </p:nvPr>
        </p:nvSpPr>
        <p:spPr/>
        <p:txBody>
          <a:bodyPr/>
          <a:lstStyle/>
          <a:p>
            <a:r>
              <a:rPr lang="en-US" dirty="0"/>
              <a:t>EXAMPLE – NEW SCHOOL – ALL-IN-ONE</a:t>
            </a:r>
          </a:p>
        </p:txBody>
      </p:sp>
      <p:pic>
        <p:nvPicPr>
          <p:cNvPr id="14" name="Content Placeholder 13" descr="A computer screen shot of a diagram&#10;&#10;Description automatically generated">
            <a:extLst>
              <a:ext uri="{FF2B5EF4-FFF2-40B4-BE49-F238E27FC236}">
                <a16:creationId xmlns:a16="http://schemas.microsoft.com/office/drawing/2014/main" id="{48AD5F7D-B0A5-C143-5A62-8002E80C9A9F}"/>
              </a:ext>
            </a:extLst>
          </p:cNvPr>
          <p:cNvPicPr>
            <a:picLocks noGrp="1" noChangeAspect="1"/>
          </p:cNvPicPr>
          <p:nvPr>
            <p:ph idx="1"/>
          </p:nvPr>
        </p:nvPicPr>
        <p:blipFill>
          <a:blip r:embed="rId3"/>
          <a:stretch>
            <a:fillRect/>
          </a:stretch>
        </p:blipFill>
        <p:spPr>
          <a:xfrm>
            <a:off x="2039816" y="1712746"/>
            <a:ext cx="7154242" cy="4249904"/>
          </a:xfrm>
        </p:spPr>
      </p:pic>
    </p:spTree>
    <p:extLst>
      <p:ext uri="{BB962C8B-B14F-4D97-AF65-F5344CB8AC3E}">
        <p14:creationId xmlns:p14="http://schemas.microsoft.com/office/powerpoint/2010/main" val="3628798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65114-2073-F4B0-AE44-D178ACB5FB94}"/>
              </a:ext>
            </a:extLst>
          </p:cNvPr>
          <p:cNvSpPr>
            <a:spLocks noGrp="1"/>
          </p:cNvSpPr>
          <p:nvPr>
            <p:ph type="title"/>
          </p:nvPr>
        </p:nvSpPr>
        <p:spPr/>
        <p:txBody>
          <a:bodyPr/>
          <a:lstStyle/>
          <a:p>
            <a:r>
              <a:rPr lang="en-US" dirty="0"/>
              <a:t>System Types – Grid Connected</a:t>
            </a:r>
          </a:p>
        </p:txBody>
      </p:sp>
      <p:sp>
        <p:nvSpPr>
          <p:cNvPr id="3" name="Content Placeholder 2">
            <a:extLst>
              <a:ext uri="{FF2B5EF4-FFF2-40B4-BE49-F238E27FC236}">
                <a16:creationId xmlns:a16="http://schemas.microsoft.com/office/drawing/2014/main" id="{019B5572-8BEF-AD8A-7F8E-C68E24A0631A}"/>
              </a:ext>
            </a:extLst>
          </p:cNvPr>
          <p:cNvSpPr>
            <a:spLocks noGrp="1"/>
          </p:cNvSpPr>
          <p:nvPr>
            <p:ph idx="1"/>
          </p:nvPr>
        </p:nvSpPr>
        <p:spPr/>
        <p:txBody>
          <a:bodyPr/>
          <a:lstStyle/>
          <a:p>
            <a:r>
              <a:rPr lang="en-US" dirty="0"/>
              <a:t>Definition: A grid-connected system allows you to power your home or small business with renewable energy during those periods (daily as well as seasonally) when the sun is shining, the water is running, or the wind is blowing. Any excess electricity you produce is fed back into the grid. When renewable resources are unavailable, electricity from the grid supplies your needs, eliminating the expense of electricity storage devices like batteries.</a:t>
            </a:r>
          </a:p>
          <a:p>
            <a:r>
              <a:rPr lang="en-US" dirty="0"/>
              <a:t>Power failure from Grid/Utility results in power failure to house</a:t>
            </a:r>
          </a:p>
          <a:p>
            <a:r>
              <a:rPr lang="en-US" dirty="0"/>
              <a:t>Most common grid connected are AC Coupled – Difficult to add batteries</a:t>
            </a:r>
          </a:p>
          <a:p>
            <a:r>
              <a:rPr lang="en-US" dirty="0"/>
              <a:t>Intense framework/regulation on grid connected – Power flow is bidirectional – Don’t electrocute linemen</a:t>
            </a:r>
          </a:p>
        </p:txBody>
      </p:sp>
    </p:spTree>
    <p:extLst>
      <p:ext uri="{BB962C8B-B14F-4D97-AF65-F5344CB8AC3E}">
        <p14:creationId xmlns:p14="http://schemas.microsoft.com/office/powerpoint/2010/main" val="257343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8115-1C25-72D7-76F7-20FAFDAA6D8C}"/>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DE324CD2-13CE-B672-E7B3-AC9774AF2B45}"/>
              </a:ext>
            </a:extLst>
          </p:cNvPr>
          <p:cNvSpPr>
            <a:spLocks noGrp="1"/>
          </p:cNvSpPr>
          <p:nvPr>
            <p:ph idx="1"/>
          </p:nvPr>
        </p:nvSpPr>
        <p:spPr/>
        <p:txBody>
          <a:bodyPr/>
          <a:lstStyle/>
          <a:p>
            <a:r>
              <a:rPr lang="en-US" dirty="0"/>
              <a:t>Purpose – Design a hybrid electric system that allows for self sufficiency and continues operation of household, office, and workshop.</a:t>
            </a:r>
          </a:p>
          <a:p>
            <a:r>
              <a:rPr lang="en-US" dirty="0"/>
              <a:t>Must leverage Utility Power, Solar Power, and Generator to make the best of all 3.</a:t>
            </a:r>
          </a:p>
          <a:p>
            <a:r>
              <a:rPr lang="en-US" dirty="0"/>
              <a:t>Reduce monthly electric bill to “manageable</a:t>
            </a:r>
            <a:r>
              <a:rPr lang="en-US" baseline="0" dirty="0"/>
              <a:t> sum”. </a:t>
            </a:r>
          </a:p>
          <a:p>
            <a:r>
              <a:rPr lang="en-US" baseline="0" dirty="0"/>
              <a:t>Make it easy to service and have as easy to install as possible.</a:t>
            </a:r>
          </a:p>
          <a:p>
            <a:r>
              <a:rPr lang="en-US" baseline="0" dirty="0"/>
              <a:t>Make sure uptime is a high as possible. </a:t>
            </a:r>
          </a:p>
          <a:p>
            <a:pPr lvl="1"/>
            <a:r>
              <a:rPr lang="en-US" dirty="0"/>
              <a:t>Lack of power can equal severe problems for life</a:t>
            </a:r>
            <a:r>
              <a:rPr lang="en-US" baseline="0" dirty="0"/>
              <a:t> and work</a:t>
            </a:r>
            <a:endParaRPr lang="en-US" dirty="0"/>
          </a:p>
        </p:txBody>
      </p:sp>
    </p:spTree>
    <p:extLst>
      <p:ext uri="{BB962C8B-B14F-4D97-AF65-F5344CB8AC3E}">
        <p14:creationId xmlns:p14="http://schemas.microsoft.com/office/powerpoint/2010/main" val="652396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4F065-ACED-B505-81E2-DEA8C0294BC2}"/>
              </a:ext>
            </a:extLst>
          </p:cNvPr>
          <p:cNvSpPr>
            <a:spLocks noGrp="1"/>
          </p:cNvSpPr>
          <p:nvPr>
            <p:ph type="title"/>
          </p:nvPr>
        </p:nvSpPr>
        <p:spPr/>
        <p:txBody>
          <a:bodyPr/>
          <a:lstStyle/>
          <a:p>
            <a:r>
              <a:rPr lang="en-US" dirty="0"/>
              <a:t>Grid Connected Components</a:t>
            </a:r>
          </a:p>
        </p:txBody>
      </p:sp>
      <p:sp>
        <p:nvSpPr>
          <p:cNvPr id="3" name="Content Placeholder 2">
            <a:extLst>
              <a:ext uri="{FF2B5EF4-FFF2-40B4-BE49-F238E27FC236}">
                <a16:creationId xmlns:a16="http://schemas.microsoft.com/office/drawing/2014/main" id="{8A8D1B12-AE48-0F3C-5EEE-4D54E9BD2DBC}"/>
              </a:ext>
            </a:extLst>
          </p:cNvPr>
          <p:cNvSpPr>
            <a:spLocks noGrp="1"/>
          </p:cNvSpPr>
          <p:nvPr>
            <p:ph idx="1"/>
          </p:nvPr>
        </p:nvSpPr>
        <p:spPr>
          <a:xfrm>
            <a:off x="700636" y="2221992"/>
            <a:ext cx="4996780" cy="3721608"/>
          </a:xfrm>
        </p:spPr>
        <p:txBody>
          <a:bodyPr>
            <a:normAutofit fontScale="92500" lnSpcReduction="10000"/>
          </a:bodyPr>
          <a:lstStyle/>
          <a:p>
            <a:r>
              <a:rPr lang="en-US" dirty="0"/>
              <a:t>AC Coupled:</a:t>
            </a:r>
          </a:p>
          <a:p>
            <a:pPr lvl="1"/>
            <a:r>
              <a:rPr lang="en-US" dirty="0"/>
              <a:t>Panels</a:t>
            </a:r>
          </a:p>
          <a:p>
            <a:pPr lvl="1"/>
            <a:r>
              <a:rPr lang="en-US" dirty="0"/>
              <a:t>Micro-Inverters</a:t>
            </a:r>
          </a:p>
          <a:p>
            <a:pPr lvl="1"/>
            <a:r>
              <a:rPr lang="en-US" dirty="0"/>
              <a:t>Accessories and safety devices</a:t>
            </a:r>
          </a:p>
          <a:p>
            <a:pPr lvl="2"/>
            <a:r>
              <a:rPr lang="en-US" dirty="0"/>
              <a:t>Power on wrong side of breaker </a:t>
            </a:r>
            <a:r>
              <a:rPr lang="en-US" dirty="0">
                <a:sym typeface="Wingdings" pitchFamily="2" charset="2"/>
              </a:rPr>
              <a:t></a:t>
            </a:r>
          </a:p>
          <a:p>
            <a:pPr lvl="1"/>
            <a:r>
              <a:rPr lang="en-US" dirty="0"/>
              <a:t>Utility Meter</a:t>
            </a:r>
          </a:p>
          <a:p>
            <a:r>
              <a:rPr lang="en-US" dirty="0"/>
              <a:t>DC Coupled</a:t>
            </a:r>
          </a:p>
          <a:p>
            <a:pPr lvl="1"/>
            <a:r>
              <a:rPr lang="en-US" dirty="0"/>
              <a:t>Panels</a:t>
            </a:r>
          </a:p>
          <a:p>
            <a:pPr lvl="1"/>
            <a:r>
              <a:rPr lang="en-US" dirty="0"/>
              <a:t>Inverter</a:t>
            </a:r>
          </a:p>
          <a:p>
            <a:pPr lvl="1"/>
            <a:r>
              <a:rPr lang="en-US" dirty="0"/>
              <a:t>Accessories and Safety devices</a:t>
            </a:r>
          </a:p>
          <a:p>
            <a:pPr lvl="1"/>
            <a:r>
              <a:rPr lang="en-US" dirty="0"/>
              <a:t>Utility Meter</a:t>
            </a:r>
          </a:p>
          <a:p>
            <a:pPr lvl="1"/>
            <a:endParaRPr lang="en-US" dirty="0"/>
          </a:p>
          <a:p>
            <a:endParaRPr lang="en-US" dirty="0"/>
          </a:p>
        </p:txBody>
      </p:sp>
      <p:pic>
        <p:nvPicPr>
          <p:cNvPr id="6146" name="Picture 2" descr="Grid-Connected Solar Photovoltaic (PV) System">
            <a:extLst>
              <a:ext uri="{FF2B5EF4-FFF2-40B4-BE49-F238E27FC236}">
                <a16:creationId xmlns:a16="http://schemas.microsoft.com/office/drawing/2014/main" id="{271871D1-687B-8030-6521-9FA392727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3568" y="1802423"/>
            <a:ext cx="5421923" cy="325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716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64AE-D6DE-F673-195D-81C0BEC0741B}"/>
              </a:ext>
            </a:extLst>
          </p:cNvPr>
          <p:cNvSpPr>
            <a:spLocks noGrp="1"/>
          </p:cNvSpPr>
          <p:nvPr>
            <p:ph type="title"/>
          </p:nvPr>
        </p:nvSpPr>
        <p:spPr/>
        <p:txBody>
          <a:bodyPr/>
          <a:lstStyle/>
          <a:p>
            <a:r>
              <a:rPr lang="en-US" dirty="0"/>
              <a:t>OFF-Grid System</a:t>
            </a:r>
          </a:p>
        </p:txBody>
      </p:sp>
      <p:sp>
        <p:nvSpPr>
          <p:cNvPr id="3" name="Content Placeholder 2">
            <a:extLst>
              <a:ext uri="{FF2B5EF4-FFF2-40B4-BE49-F238E27FC236}">
                <a16:creationId xmlns:a16="http://schemas.microsoft.com/office/drawing/2014/main" id="{72505FD7-AA18-3243-D1D1-911919A4CF9E}"/>
              </a:ext>
            </a:extLst>
          </p:cNvPr>
          <p:cNvSpPr>
            <a:spLocks noGrp="1"/>
          </p:cNvSpPr>
          <p:nvPr>
            <p:ph idx="1"/>
          </p:nvPr>
        </p:nvSpPr>
        <p:spPr/>
        <p:txBody>
          <a:bodyPr/>
          <a:lstStyle/>
          <a:p>
            <a:r>
              <a:rPr lang="en-US" dirty="0"/>
              <a:t>Definition: Off-grid solar means a solar panel system is not connected to the utility grid. Instead, it generates electricity directly from the sun and stores it in batteries. </a:t>
            </a:r>
          </a:p>
          <a:p>
            <a:r>
              <a:rPr lang="en-US" dirty="0"/>
              <a:t>No grid is needed or included. No utility meter. </a:t>
            </a:r>
          </a:p>
          <a:p>
            <a:r>
              <a:rPr lang="en-US" dirty="0"/>
              <a:t>Batteries are required</a:t>
            </a:r>
          </a:p>
          <a:p>
            <a:r>
              <a:rPr lang="en-US" dirty="0"/>
              <a:t>Electricity any where there is sun – Alaska may get interesting in “winter”</a:t>
            </a:r>
          </a:p>
          <a:p>
            <a:r>
              <a:rPr lang="en-US" dirty="0"/>
              <a:t>Compared to grid connected:</a:t>
            </a:r>
          </a:p>
          <a:p>
            <a:pPr lvl="1"/>
            <a:r>
              <a:rPr lang="en-US" dirty="0"/>
              <a:t>Delete the meter</a:t>
            </a:r>
          </a:p>
          <a:p>
            <a:pPr lvl="1"/>
            <a:r>
              <a:rPr lang="en-US" dirty="0"/>
              <a:t>Add a one or more batteries</a:t>
            </a:r>
          </a:p>
        </p:txBody>
      </p:sp>
    </p:spTree>
    <p:extLst>
      <p:ext uri="{BB962C8B-B14F-4D97-AF65-F5344CB8AC3E}">
        <p14:creationId xmlns:p14="http://schemas.microsoft.com/office/powerpoint/2010/main" val="2784315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61768-AC19-D3F4-96A1-839FF680CE92}"/>
              </a:ext>
            </a:extLst>
          </p:cNvPr>
          <p:cNvSpPr>
            <a:spLocks noGrp="1"/>
          </p:cNvSpPr>
          <p:nvPr>
            <p:ph type="title"/>
          </p:nvPr>
        </p:nvSpPr>
        <p:spPr/>
        <p:txBody>
          <a:bodyPr/>
          <a:lstStyle/>
          <a:p>
            <a:r>
              <a:rPr lang="en-US" dirty="0"/>
              <a:t>System Types – Off-Grid</a:t>
            </a:r>
            <a:r>
              <a:rPr lang="en-US" baseline="0" dirty="0"/>
              <a:t> </a:t>
            </a:r>
            <a:r>
              <a:rPr lang="en-US" dirty="0"/>
              <a:t>components</a:t>
            </a:r>
          </a:p>
        </p:txBody>
      </p:sp>
      <p:sp>
        <p:nvSpPr>
          <p:cNvPr id="3" name="Content Placeholder 2">
            <a:extLst>
              <a:ext uri="{FF2B5EF4-FFF2-40B4-BE49-F238E27FC236}">
                <a16:creationId xmlns:a16="http://schemas.microsoft.com/office/drawing/2014/main" id="{D50AACAB-C3B4-BF61-6395-F65E07061B74}"/>
              </a:ext>
            </a:extLst>
          </p:cNvPr>
          <p:cNvSpPr>
            <a:spLocks noGrp="1"/>
          </p:cNvSpPr>
          <p:nvPr>
            <p:ph idx="1"/>
          </p:nvPr>
        </p:nvSpPr>
        <p:spPr/>
        <p:txBody>
          <a:bodyPr>
            <a:normAutofit lnSpcReduction="10000"/>
          </a:bodyPr>
          <a:lstStyle/>
          <a:p>
            <a:r>
              <a:rPr lang="en-US" dirty="0"/>
              <a:t>AC Coupled</a:t>
            </a:r>
          </a:p>
          <a:p>
            <a:pPr lvl="1"/>
            <a:r>
              <a:rPr lang="en-US" dirty="0"/>
              <a:t>Panels</a:t>
            </a:r>
          </a:p>
          <a:p>
            <a:pPr lvl="1"/>
            <a:r>
              <a:rPr lang="en-US" dirty="0"/>
              <a:t>Micro Inverters</a:t>
            </a:r>
          </a:p>
          <a:p>
            <a:pPr lvl="1"/>
            <a:r>
              <a:rPr lang="en-US" dirty="0"/>
              <a:t>Battery with inverters inside</a:t>
            </a:r>
          </a:p>
          <a:p>
            <a:pPr lvl="1"/>
            <a:r>
              <a:rPr lang="en-US" dirty="0"/>
              <a:t>Accessories</a:t>
            </a:r>
            <a:r>
              <a:rPr lang="en-US" baseline="0" dirty="0"/>
              <a:t> and safety devices</a:t>
            </a:r>
            <a:endParaRPr lang="en-US" dirty="0"/>
          </a:p>
          <a:p>
            <a:pPr lvl="0"/>
            <a:r>
              <a:rPr lang="en-US" dirty="0"/>
              <a:t>DC Coupled</a:t>
            </a:r>
          </a:p>
          <a:p>
            <a:pPr lvl="1"/>
            <a:r>
              <a:rPr lang="en-US" dirty="0"/>
              <a:t>Panels</a:t>
            </a:r>
          </a:p>
          <a:p>
            <a:pPr lvl="1"/>
            <a:r>
              <a:rPr lang="en-US" dirty="0"/>
              <a:t>Inverter</a:t>
            </a:r>
          </a:p>
          <a:p>
            <a:pPr lvl="1"/>
            <a:r>
              <a:rPr lang="en-US" dirty="0"/>
              <a:t>Battery</a:t>
            </a:r>
          </a:p>
          <a:p>
            <a:pPr lvl="1"/>
            <a:r>
              <a:rPr lang="en-US" dirty="0"/>
              <a:t>Accessories and safety</a:t>
            </a:r>
            <a:r>
              <a:rPr lang="en-US" baseline="0" dirty="0"/>
              <a:t> devices</a:t>
            </a:r>
            <a:endParaRPr lang="en-US" dirty="0"/>
          </a:p>
          <a:p>
            <a:pPr lvl="1"/>
            <a:endParaRPr lang="en-US" dirty="0"/>
          </a:p>
          <a:p>
            <a:pPr lvl="1"/>
            <a:endParaRPr lang="en-US" dirty="0"/>
          </a:p>
        </p:txBody>
      </p:sp>
      <p:pic>
        <p:nvPicPr>
          <p:cNvPr id="8194" name="Picture 2" descr="Off-grid solar power systems">
            <a:extLst>
              <a:ext uri="{FF2B5EF4-FFF2-40B4-BE49-F238E27FC236}">
                <a16:creationId xmlns:a16="http://schemas.microsoft.com/office/drawing/2014/main" id="{D0149A2A-1688-93F6-642C-1D6F93E5F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15" y="1825869"/>
            <a:ext cx="49530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714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CD211-CD20-0B3B-9145-B85BD695C3AE}"/>
              </a:ext>
            </a:extLst>
          </p:cNvPr>
          <p:cNvSpPr>
            <a:spLocks noGrp="1"/>
          </p:cNvSpPr>
          <p:nvPr>
            <p:ph type="title"/>
          </p:nvPr>
        </p:nvSpPr>
        <p:spPr/>
        <p:txBody>
          <a:bodyPr/>
          <a:lstStyle/>
          <a:p>
            <a:r>
              <a:rPr lang="en-US" dirty="0"/>
              <a:t>System Types – Hybrid</a:t>
            </a:r>
          </a:p>
        </p:txBody>
      </p:sp>
      <p:sp>
        <p:nvSpPr>
          <p:cNvPr id="3" name="Content Placeholder 2">
            <a:extLst>
              <a:ext uri="{FF2B5EF4-FFF2-40B4-BE49-F238E27FC236}">
                <a16:creationId xmlns:a16="http://schemas.microsoft.com/office/drawing/2014/main" id="{1EAFFAA8-59A4-5B41-60E2-6C98BABAD3CC}"/>
              </a:ext>
            </a:extLst>
          </p:cNvPr>
          <p:cNvSpPr>
            <a:spLocks noGrp="1"/>
          </p:cNvSpPr>
          <p:nvPr>
            <p:ph idx="1"/>
          </p:nvPr>
        </p:nvSpPr>
        <p:spPr/>
        <p:txBody>
          <a:bodyPr>
            <a:normAutofit lnSpcReduction="10000"/>
          </a:bodyPr>
          <a:lstStyle/>
          <a:p>
            <a:r>
              <a:rPr lang="en-US" dirty="0"/>
              <a:t>Definition: A solar hybrid system is a renewable energy system that uses solar photovoltaic (PV) panels to generate clean energy to power your home. A hybrid solar system intelligently switches between using solar power, battery storage and grid power. It allows you to avoid using grid power at peak prices leading to bill savings.</a:t>
            </a:r>
          </a:p>
          <a:p>
            <a:r>
              <a:rPr lang="en-US" dirty="0"/>
              <a:t>Combines both on-grid and off-grid into one</a:t>
            </a:r>
          </a:p>
          <a:p>
            <a:r>
              <a:rPr lang="en-US" dirty="0"/>
              <a:t>Choices become software/settings driven</a:t>
            </a:r>
          </a:p>
          <a:p>
            <a:pPr lvl="1"/>
            <a:r>
              <a:rPr lang="en-US" dirty="0"/>
              <a:t>Export of power / grid connected is optional</a:t>
            </a:r>
          </a:p>
          <a:p>
            <a:pPr lvl="1"/>
            <a:r>
              <a:rPr lang="en-US" dirty="0"/>
              <a:t>Usage of grid can be selected with a variety of parameters</a:t>
            </a:r>
          </a:p>
          <a:p>
            <a:pPr lvl="1"/>
            <a:r>
              <a:rPr lang="en-US" dirty="0"/>
              <a:t>Select between solar, grid, and solar</a:t>
            </a:r>
          </a:p>
          <a:p>
            <a:pPr lvl="1"/>
            <a:r>
              <a:rPr lang="en-US" dirty="0"/>
              <a:t>UPS – Interruptible power </a:t>
            </a:r>
          </a:p>
        </p:txBody>
      </p:sp>
    </p:spTree>
    <p:extLst>
      <p:ext uri="{BB962C8B-B14F-4D97-AF65-F5344CB8AC3E}">
        <p14:creationId xmlns:p14="http://schemas.microsoft.com/office/powerpoint/2010/main" val="1641518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7682E-534B-FBF2-EF57-556670F6F891}"/>
              </a:ext>
            </a:extLst>
          </p:cNvPr>
          <p:cNvSpPr>
            <a:spLocks noGrp="1"/>
          </p:cNvSpPr>
          <p:nvPr>
            <p:ph type="title"/>
          </p:nvPr>
        </p:nvSpPr>
        <p:spPr/>
        <p:txBody>
          <a:bodyPr/>
          <a:lstStyle/>
          <a:p>
            <a:r>
              <a:rPr lang="en-US" dirty="0"/>
              <a:t>HYBRID</a:t>
            </a:r>
            <a:r>
              <a:rPr lang="en-US" baseline="0" dirty="0"/>
              <a:t> system components</a:t>
            </a:r>
            <a:endParaRPr lang="en-US" dirty="0"/>
          </a:p>
        </p:txBody>
      </p:sp>
      <p:sp>
        <p:nvSpPr>
          <p:cNvPr id="3" name="Content Placeholder 2">
            <a:extLst>
              <a:ext uri="{FF2B5EF4-FFF2-40B4-BE49-F238E27FC236}">
                <a16:creationId xmlns:a16="http://schemas.microsoft.com/office/drawing/2014/main" id="{2BBA2B8C-792E-CB99-DE09-E8A08B9E4DC2}"/>
              </a:ext>
            </a:extLst>
          </p:cNvPr>
          <p:cNvSpPr>
            <a:spLocks noGrp="1"/>
          </p:cNvSpPr>
          <p:nvPr>
            <p:ph idx="1"/>
          </p:nvPr>
        </p:nvSpPr>
        <p:spPr>
          <a:xfrm>
            <a:off x="700634" y="1609696"/>
            <a:ext cx="10691265" cy="4333904"/>
          </a:xfrm>
        </p:spPr>
        <p:txBody>
          <a:bodyPr>
            <a:normAutofit fontScale="92500" lnSpcReduction="10000"/>
          </a:bodyPr>
          <a:lstStyle/>
          <a:p>
            <a:r>
              <a:rPr lang="en-US" dirty="0"/>
              <a:t>AC Coupled:</a:t>
            </a:r>
          </a:p>
          <a:p>
            <a:pPr lvl="1"/>
            <a:r>
              <a:rPr lang="en-US" dirty="0"/>
              <a:t>Panels</a:t>
            </a:r>
          </a:p>
          <a:p>
            <a:pPr lvl="1"/>
            <a:r>
              <a:rPr lang="en-US" dirty="0"/>
              <a:t>Micro-Inverters</a:t>
            </a:r>
          </a:p>
          <a:p>
            <a:pPr lvl="1"/>
            <a:r>
              <a:rPr lang="en-US" dirty="0"/>
              <a:t>Accessories and safety devices</a:t>
            </a:r>
          </a:p>
          <a:p>
            <a:pPr lvl="2"/>
            <a:r>
              <a:rPr lang="en-US" dirty="0"/>
              <a:t>Power on wrong side of breaker </a:t>
            </a:r>
            <a:r>
              <a:rPr lang="en-US" dirty="0">
                <a:sym typeface="Wingdings" pitchFamily="2" charset="2"/>
              </a:rPr>
              <a:t></a:t>
            </a:r>
          </a:p>
          <a:p>
            <a:pPr lvl="1"/>
            <a:r>
              <a:rPr lang="en-US" dirty="0"/>
              <a:t>Utility Meter</a:t>
            </a:r>
          </a:p>
          <a:p>
            <a:pPr lvl="1"/>
            <a:r>
              <a:rPr lang="en-US" dirty="0"/>
              <a:t>Batteries</a:t>
            </a:r>
          </a:p>
          <a:p>
            <a:r>
              <a:rPr lang="en-US" dirty="0"/>
              <a:t>DC Coupled</a:t>
            </a:r>
          </a:p>
          <a:p>
            <a:pPr lvl="1"/>
            <a:r>
              <a:rPr lang="en-US" dirty="0"/>
              <a:t>Panels</a:t>
            </a:r>
          </a:p>
          <a:p>
            <a:pPr lvl="1"/>
            <a:r>
              <a:rPr lang="en-US" dirty="0"/>
              <a:t>Inverter</a:t>
            </a:r>
          </a:p>
          <a:p>
            <a:pPr lvl="1"/>
            <a:r>
              <a:rPr lang="en-US" dirty="0"/>
              <a:t>Accessories and Safety devices</a:t>
            </a:r>
          </a:p>
          <a:p>
            <a:pPr lvl="1"/>
            <a:r>
              <a:rPr lang="en-US" dirty="0"/>
              <a:t>Utility Meter</a:t>
            </a:r>
          </a:p>
          <a:p>
            <a:pPr lvl="1"/>
            <a:r>
              <a:rPr lang="en-US" dirty="0"/>
              <a:t>Batteries</a:t>
            </a:r>
          </a:p>
          <a:p>
            <a:endParaRPr lang="en-US" dirty="0"/>
          </a:p>
        </p:txBody>
      </p:sp>
    </p:spTree>
    <p:extLst>
      <p:ext uri="{BB962C8B-B14F-4D97-AF65-F5344CB8AC3E}">
        <p14:creationId xmlns:p14="http://schemas.microsoft.com/office/powerpoint/2010/main" val="186537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F18D6-4AA2-6677-3E72-CCD8185A7B31}"/>
              </a:ext>
            </a:extLst>
          </p:cNvPr>
          <p:cNvSpPr>
            <a:spLocks noGrp="1"/>
          </p:cNvSpPr>
          <p:nvPr>
            <p:ph type="title"/>
          </p:nvPr>
        </p:nvSpPr>
        <p:spPr/>
        <p:txBody>
          <a:bodyPr/>
          <a:lstStyle/>
          <a:p>
            <a:r>
              <a:rPr lang="en-US" dirty="0"/>
              <a:t>Hybrid System Diagram</a:t>
            </a:r>
          </a:p>
        </p:txBody>
      </p:sp>
      <p:pic>
        <p:nvPicPr>
          <p:cNvPr id="7" name="Picture 6" descr="A diagram of a inverter&#10;&#10;Description automatically generated">
            <a:extLst>
              <a:ext uri="{FF2B5EF4-FFF2-40B4-BE49-F238E27FC236}">
                <a16:creationId xmlns:a16="http://schemas.microsoft.com/office/drawing/2014/main" id="{70CD9208-7EFA-AFD9-C7A5-914D8FDBF633}"/>
              </a:ext>
            </a:extLst>
          </p:cNvPr>
          <p:cNvPicPr>
            <a:picLocks noChangeAspect="1"/>
          </p:cNvPicPr>
          <p:nvPr/>
        </p:nvPicPr>
        <p:blipFill>
          <a:blip r:embed="rId3"/>
          <a:stretch>
            <a:fillRect/>
          </a:stretch>
        </p:blipFill>
        <p:spPr>
          <a:xfrm>
            <a:off x="3112476" y="1689494"/>
            <a:ext cx="6239607" cy="4342029"/>
          </a:xfrm>
          <a:prstGeom prst="rect">
            <a:avLst/>
          </a:prstGeom>
        </p:spPr>
      </p:pic>
    </p:spTree>
    <p:extLst>
      <p:ext uri="{BB962C8B-B14F-4D97-AF65-F5344CB8AC3E}">
        <p14:creationId xmlns:p14="http://schemas.microsoft.com/office/powerpoint/2010/main" val="2855575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A1973-696F-D5C8-875C-EE65D19D6CB2}"/>
              </a:ext>
            </a:extLst>
          </p:cNvPr>
          <p:cNvSpPr>
            <a:spLocks noGrp="1"/>
          </p:cNvSpPr>
          <p:nvPr>
            <p:ph type="title"/>
          </p:nvPr>
        </p:nvSpPr>
        <p:spPr/>
        <p:txBody>
          <a:bodyPr/>
          <a:lstStyle/>
          <a:p>
            <a:r>
              <a:rPr lang="en-US" dirty="0"/>
              <a:t>Solar Panels </a:t>
            </a:r>
          </a:p>
        </p:txBody>
      </p:sp>
      <p:sp>
        <p:nvSpPr>
          <p:cNvPr id="3" name="Content Placeholder 2">
            <a:extLst>
              <a:ext uri="{FF2B5EF4-FFF2-40B4-BE49-F238E27FC236}">
                <a16:creationId xmlns:a16="http://schemas.microsoft.com/office/drawing/2014/main" id="{A67FD7C2-54B1-76A6-1CD6-17849118CB87}"/>
              </a:ext>
            </a:extLst>
          </p:cNvPr>
          <p:cNvSpPr>
            <a:spLocks noGrp="1"/>
          </p:cNvSpPr>
          <p:nvPr>
            <p:ph idx="1"/>
          </p:nvPr>
        </p:nvSpPr>
        <p:spPr>
          <a:xfrm>
            <a:off x="700636" y="2221992"/>
            <a:ext cx="7493796" cy="3721608"/>
          </a:xfrm>
        </p:spPr>
        <p:txBody>
          <a:bodyPr/>
          <a:lstStyle/>
          <a:p>
            <a:r>
              <a:rPr lang="en-US" dirty="0"/>
              <a:t>Solar panels have a array of solar cells</a:t>
            </a:r>
          </a:p>
          <a:p>
            <a:r>
              <a:rPr lang="en-US" dirty="0"/>
              <a:t>Solar panels are measured in “watts”. - Volt x Amps here</a:t>
            </a:r>
          </a:p>
          <a:p>
            <a:r>
              <a:rPr lang="en-US" dirty="0"/>
              <a:t>They go from 50 watts(Toy) to 700 watt plus</a:t>
            </a:r>
          </a:p>
          <a:p>
            <a:r>
              <a:rPr lang="en-US" dirty="0"/>
              <a:t>History:</a:t>
            </a:r>
          </a:p>
          <a:p>
            <a:pPr lvl="1"/>
            <a:r>
              <a:rPr lang="en-US" dirty="0"/>
              <a:t>2020 – First 600 Watt Introduced</a:t>
            </a:r>
          </a:p>
          <a:p>
            <a:pPr lvl="1"/>
            <a:r>
              <a:rPr lang="en-US" dirty="0"/>
              <a:t> 2020 20 Manufacturers are showing 600 watts</a:t>
            </a:r>
          </a:p>
          <a:p>
            <a:pPr lvl="1"/>
            <a:r>
              <a:rPr lang="en-US" dirty="0"/>
              <a:t>2024 many manufacturers are offering 700 watts</a:t>
            </a:r>
          </a:p>
          <a:p>
            <a:pPr lvl="1"/>
            <a:r>
              <a:rPr lang="en-US" dirty="0"/>
              <a:t>Plans over two years is 800 Watts</a:t>
            </a:r>
          </a:p>
        </p:txBody>
      </p:sp>
      <p:pic>
        <p:nvPicPr>
          <p:cNvPr id="9218" name="Picture 2" descr="Front view of 17.05kW pallet of Aptos 550W Bifacial Solar Panels">
            <a:extLst>
              <a:ext uri="{FF2B5EF4-FFF2-40B4-BE49-F238E27FC236}">
                <a16:creationId xmlns:a16="http://schemas.microsoft.com/office/drawing/2014/main" id="{9E823E25-1B5F-463C-2F53-8647CDB52C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3350" y="1568196"/>
            <a:ext cx="3491523" cy="3491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687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D76FA-388E-AD5C-D14C-78428FE6CFD1}"/>
              </a:ext>
            </a:extLst>
          </p:cNvPr>
          <p:cNvSpPr>
            <a:spLocks noGrp="1"/>
          </p:cNvSpPr>
          <p:nvPr>
            <p:ph type="title"/>
          </p:nvPr>
        </p:nvSpPr>
        <p:spPr/>
        <p:txBody>
          <a:bodyPr/>
          <a:lstStyle/>
          <a:p>
            <a:r>
              <a:rPr lang="en-US" dirty="0"/>
              <a:t>Solar Panel Cost</a:t>
            </a:r>
          </a:p>
        </p:txBody>
      </p:sp>
      <p:sp>
        <p:nvSpPr>
          <p:cNvPr id="3" name="Content Placeholder 2">
            <a:extLst>
              <a:ext uri="{FF2B5EF4-FFF2-40B4-BE49-F238E27FC236}">
                <a16:creationId xmlns:a16="http://schemas.microsoft.com/office/drawing/2014/main" id="{B31CF0D0-B435-DD28-30CB-5D0E0C9203B1}"/>
              </a:ext>
            </a:extLst>
          </p:cNvPr>
          <p:cNvSpPr>
            <a:spLocks noGrp="1"/>
          </p:cNvSpPr>
          <p:nvPr>
            <p:ph idx="1"/>
          </p:nvPr>
        </p:nvSpPr>
        <p:spPr>
          <a:xfrm>
            <a:off x="700636" y="2221992"/>
            <a:ext cx="8197180" cy="3281993"/>
          </a:xfrm>
        </p:spPr>
        <p:txBody>
          <a:bodyPr/>
          <a:lstStyle/>
          <a:p>
            <a:r>
              <a:rPr lang="en-US" dirty="0"/>
              <a:t>.0252/watt to 0.409/watt</a:t>
            </a:r>
          </a:p>
          <a:p>
            <a:r>
              <a:rPr lang="en-US" dirty="0"/>
              <a:t>Pallet 12.30KW x 30 Panels = $3,104.00</a:t>
            </a:r>
          </a:p>
          <a:p>
            <a:r>
              <a:rPr lang="en-US" dirty="0"/>
              <a:t>Panels need a place to “live” – Mounting is a important part of cost</a:t>
            </a:r>
          </a:p>
          <a:p>
            <a:r>
              <a:rPr lang="en-US" dirty="0"/>
              <a:t>Panels come in a variety of sizes</a:t>
            </a:r>
          </a:p>
          <a:p>
            <a:pPr lvl="1"/>
            <a:r>
              <a:rPr lang="en-US" dirty="0"/>
              <a:t>Above is 7ft x 3 1/3 ft x 1.3 in per panel</a:t>
            </a:r>
          </a:p>
        </p:txBody>
      </p:sp>
      <p:pic>
        <p:nvPicPr>
          <p:cNvPr id="10242" name="Picture 2" descr="Front view of 17.05kW pallet of Aptos 550W Bifacial Solar Panels">
            <a:extLst>
              <a:ext uri="{FF2B5EF4-FFF2-40B4-BE49-F238E27FC236}">
                <a16:creationId xmlns:a16="http://schemas.microsoft.com/office/drawing/2014/main" id="{DA36F29A-7C4B-38BD-2173-12AC67D66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1227" y="2069357"/>
            <a:ext cx="3587262" cy="3587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270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406F9-7030-4EA1-CB79-C59D2557A7F6}"/>
              </a:ext>
            </a:extLst>
          </p:cNvPr>
          <p:cNvSpPr>
            <a:spLocks noGrp="1"/>
          </p:cNvSpPr>
          <p:nvPr>
            <p:ph type="title"/>
          </p:nvPr>
        </p:nvSpPr>
        <p:spPr/>
        <p:txBody>
          <a:bodyPr/>
          <a:lstStyle/>
          <a:p>
            <a:r>
              <a:rPr lang="en-US" dirty="0"/>
              <a:t>Solar Panels – Types</a:t>
            </a:r>
          </a:p>
        </p:txBody>
      </p:sp>
      <p:sp>
        <p:nvSpPr>
          <p:cNvPr id="3" name="Content Placeholder 2">
            <a:extLst>
              <a:ext uri="{FF2B5EF4-FFF2-40B4-BE49-F238E27FC236}">
                <a16:creationId xmlns:a16="http://schemas.microsoft.com/office/drawing/2014/main" id="{BB9A8408-D8FA-C855-B81C-A21F1E4D8DB3}"/>
              </a:ext>
            </a:extLst>
          </p:cNvPr>
          <p:cNvSpPr>
            <a:spLocks noGrp="1"/>
          </p:cNvSpPr>
          <p:nvPr>
            <p:ph idx="1"/>
          </p:nvPr>
        </p:nvSpPr>
        <p:spPr/>
        <p:txBody>
          <a:bodyPr/>
          <a:lstStyle/>
          <a:p>
            <a:r>
              <a:rPr lang="en-US" dirty="0"/>
              <a:t>Bifacial – Take sun from both sides including reflections</a:t>
            </a:r>
          </a:p>
          <a:p>
            <a:r>
              <a:rPr lang="en-US" dirty="0"/>
              <a:t>Monocrystalline – Efficiency</a:t>
            </a:r>
          </a:p>
          <a:p>
            <a:r>
              <a:rPr lang="en-US" dirty="0"/>
              <a:t>Perc – Improved Monocrystalline. </a:t>
            </a:r>
          </a:p>
          <a:p>
            <a:r>
              <a:rPr lang="en-US" dirty="0"/>
              <a:t>Polycrystalline – Cheap and has problem with heat tolerance</a:t>
            </a:r>
          </a:p>
          <a:p>
            <a:r>
              <a:rPr lang="en-US" dirty="0"/>
              <a:t>Thin Film – Lightweight, </a:t>
            </a:r>
            <a:r>
              <a:rPr lang="en-US" dirty="0" err="1"/>
              <a:t>flexability</a:t>
            </a:r>
            <a:r>
              <a:rPr lang="en-US" dirty="0"/>
              <a:t> on size, less efficient</a:t>
            </a:r>
          </a:p>
          <a:p>
            <a:r>
              <a:rPr lang="en-US" dirty="0"/>
              <a:t>Choice for our app:</a:t>
            </a:r>
          </a:p>
          <a:p>
            <a:pPr lvl="1"/>
            <a:r>
              <a:rPr lang="en-US" dirty="0"/>
              <a:t>Bifacial Perc</a:t>
            </a:r>
          </a:p>
        </p:txBody>
      </p:sp>
    </p:spTree>
    <p:extLst>
      <p:ext uri="{BB962C8B-B14F-4D97-AF65-F5344CB8AC3E}">
        <p14:creationId xmlns:p14="http://schemas.microsoft.com/office/powerpoint/2010/main" val="2831983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45D1-0C99-49D1-A094-8EDA1A3B13AC}"/>
              </a:ext>
            </a:extLst>
          </p:cNvPr>
          <p:cNvSpPr>
            <a:spLocks noGrp="1"/>
          </p:cNvSpPr>
          <p:nvPr>
            <p:ph type="title"/>
          </p:nvPr>
        </p:nvSpPr>
        <p:spPr/>
        <p:txBody>
          <a:bodyPr/>
          <a:lstStyle/>
          <a:p>
            <a:r>
              <a:rPr lang="en-US" dirty="0"/>
              <a:t>Solar Panel – Important VALUES</a:t>
            </a:r>
          </a:p>
        </p:txBody>
      </p:sp>
      <p:sp>
        <p:nvSpPr>
          <p:cNvPr id="3" name="Content Placeholder 2">
            <a:extLst>
              <a:ext uri="{FF2B5EF4-FFF2-40B4-BE49-F238E27FC236}">
                <a16:creationId xmlns:a16="http://schemas.microsoft.com/office/drawing/2014/main" id="{76C0228C-633D-16BD-74B0-3F09114D9EF9}"/>
              </a:ext>
            </a:extLst>
          </p:cNvPr>
          <p:cNvSpPr>
            <a:spLocks noGrp="1"/>
          </p:cNvSpPr>
          <p:nvPr>
            <p:ph idx="1"/>
          </p:nvPr>
        </p:nvSpPr>
        <p:spPr>
          <a:xfrm>
            <a:off x="700636" y="2221992"/>
            <a:ext cx="4697841" cy="3721608"/>
          </a:xfrm>
        </p:spPr>
        <p:txBody>
          <a:bodyPr/>
          <a:lstStyle/>
          <a:p>
            <a:r>
              <a:rPr lang="en-US" dirty="0"/>
              <a:t>Open-circuit voltage (</a:t>
            </a:r>
            <a:r>
              <a:rPr lang="en-US" dirty="0" err="1"/>
              <a:t>Voc</a:t>
            </a:r>
            <a:r>
              <a:rPr lang="en-US" dirty="0"/>
              <a:t>) is the maximum voltage a solar panel can produce when there is no load connected to it. It's an important specification for solar panels. </a:t>
            </a:r>
          </a:p>
          <a:p>
            <a:r>
              <a:rPr lang="en-US" dirty="0"/>
              <a:t>VOC is used while determining the number of solar panels</a:t>
            </a:r>
          </a:p>
          <a:p>
            <a:endParaRPr lang="en-US" dirty="0"/>
          </a:p>
        </p:txBody>
      </p:sp>
      <p:pic>
        <p:nvPicPr>
          <p:cNvPr id="11266" name="Picture 2" descr="Solar Cell V-I Graph">
            <a:extLst>
              <a:ext uri="{FF2B5EF4-FFF2-40B4-BE49-F238E27FC236}">
                <a16:creationId xmlns:a16="http://schemas.microsoft.com/office/drawing/2014/main" id="{B8421E3A-1B9A-6FD3-D9DE-FEE65DA84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030" y="1972916"/>
            <a:ext cx="6350000" cy="391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687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6B3FA-4ACF-6D83-3F19-1A5BE27C1306}"/>
              </a:ext>
            </a:extLst>
          </p:cNvPr>
          <p:cNvSpPr>
            <a:spLocks noGrp="1"/>
          </p:cNvSpPr>
          <p:nvPr>
            <p:ph type="title"/>
          </p:nvPr>
        </p:nvSpPr>
        <p:spPr/>
        <p:txBody>
          <a:bodyPr/>
          <a:lstStyle/>
          <a:p>
            <a:r>
              <a:rPr lang="en-US" dirty="0"/>
              <a:t>Motivations</a:t>
            </a:r>
          </a:p>
        </p:txBody>
      </p:sp>
      <p:sp>
        <p:nvSpPr>
          <p:cNvPr id="3" name="Content Placeholder 2">
            <a:extLst>
              <a:ext uri="{FF2B5EF4-FFF2-40B4-BE49-F238E27FC236}">
                <a16:creationId xmlns:a16="http://schemas.microsoft.com/office/drawing/2014/main" id="{3D641266-6A74-B3EE-D8F5-1FA2419895FA}"/>
              </a:ext>
            </a:extLst>
          </p:cNvPr>
          <p:cNvSpPr>
            <a:spLocks noGrp="1"/>
          </p:cNvSpPr>
          <p:nvPr>
            <p:ph idx="1"/>
          </p:nvPr>
        </p:nvSpPr>
        <p:spPr/>
        <p:txBody>
          <a:bodyPr/>
          <a:lstStyle/>
          <a:p>
            <a:r>
              <a:rPr lang="en-US" dirty="0"/>
              <a:t>Power Reliability </a:t>
            </a:r>
          </a:p>
          <a:p>
            <a:pPr lvl="1"/>
            <a:r>
              <a:rPr lang="en-US" dirty="0"/>
              <a:t>Power failure in sub-freezing for a week, almost took me out</a:t>
            </a:r>
          </a:p>
          <a:p>
            <a:pPr lvl="1"/>
            <a:r>
              <a:rPr lang="en-US" dirty="0"/>
              <a:t>To work I need power and electricity</a:t>
            </a:r>
          </a:p>
          <a:p>
            <a:pPr lvl="1"/>
            <a:r>
              <a:rPr lang="en-US" dirty="0"/>
              <a:t>Almost</a:t>
            </a:r>
            <a:r>
              <a:rPr lang="en-US" baseline="0" dirty="0"/>
              <a:t> monthly failures in </a:t>
            </a:r>
            <a:r>
              <a:rPr lang="en-US" baseline="0" dirty="0" err="1"/>
              <a:t>algood</a:t>
            </a:r>
            <a:r>
              <a:rPr lang="en-US" baseline="0" dirty="0"/>
              <a:t>. </a:t>
            </a:r>
          </a:p>
          <a:p>
            <a:pPr lvl="2"/>
            <a:r>
              <a:rPr lang="en-US" dirty="0"/>
              <a:t>6 Hours</a:t>
            </a:r>
            <a:r>
              <a:rPr lang="en-US" baseline="0" dirty="0"/>
              <a:t> this month and counting.</a:t>
            </a:r>
            <a:endParaRPr lang="en-US" dirty="0"/>
          </a:p>
          <a:p>
            <a:pPr lvl="0"/>
            <a:r>
              <a:rPr lang="en-US" dirty="0"/>
              <a:t>Power Cost - $250-300 a month is not a great price, and its going higher</a:t>
            </a:r>
          </a:p>
          <a:p>
            <a:pPr lvl="0"/>
            <a:r>
              <a:rPr lang="en-US" dirty="0"/>
              <a:t>Generator is noisy, and Natural Gas/Propane are not cheap.</a:t>
            </a:r>
          </a:p>
        </p:txBody>
      </p:sp>
    </p:spTree>
    <p:extLst>
      <p:ext uri="{BB962C8B-B14F-4D97-AF65-F5344CB8AC3E}">
        <p14:creationId xmlns:p14="http://schemas.microsoft.com/office/powerpoint/2010/main" val="2403763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C43F9-E27E-7BE6-9E5E-221C2D7D0E73}"/>
              </a:ext>
            </a:extLst>
          </p:cNvPr>
          <p:cNvSpPr>
            <a:spLocks noGrp="1"/>
          </p:cNvSpPr>
          <p:nvPr>
            <p:ph type="title"/>
          </p:nvPr>
        </p:nvSpPr>
        <p:spPr/>
        <p:txBody>
          <a:bodyPr/>
          <a:lstStyle/>
          <a:p>
            <a:r>
              <a:rPr lang="en-US" dirty="0"/>
              <a:t>Temperature Coefficients</a:t>
            </a:r>
          </a:p>
        </p:txBody>
      </p:sp>
      <p:pic>
        <p:nvPicPr>
          <p:cNvPr id="11" name="Content Placeholder 10" descr="A screenshot of a computer&#10;&#10;Description automatically generated">
            <a:extLst>
              <a:ext uri="{FF2B5EF4-FFF2-40B4-BE49-F238E27FC236}">
                <a16:creationId xmlns:a16="http://schemas.microsoft.com/office/drawing/2014/main" id="{E2B2BBE0-C382-4259-C111-6D1DB278F6F4}"/>
              </a:ext>
            </a:extLst>
          </p:cNvPr>
          <p:cNvPicPr>
            <a:picLocks noGrp="1" noChangeAspect="1"/>
          </p:cNvPicPr>
          <p:nvPr>
            <p:ph sz="half" idx="1"/>
          </p:nvPr>
        </p:nvPicPr>
        <p:blipFill>
          <a:blip r:embed="rId3"/>
          <a:stretch>
            <a:fillRect/>
          </a:stretch>
        </p:blipFill>
        <p:spPr>
          <a:xfrm>
            <a:off x="557558" y="2725614"/>
            <a:ext cx="5206286" cy="2584939"/>
          </a:xfrm>
        </p:spPr>
      </p:pic>
      <p:sp>
        <p:nvSpPr>
          <p:cNvPr id="9" name="Content Placeholder 8">
            <a:extLst>
              <a:ext uri="{FF2B5EF4-FFF2-40B4-BE49-F238E27FC236}">
                <a16:creationId xmlns:a16="http://schemas.microsoft.com/office/drawing/2014/main" id="{2B87BF85-69F1-5651-DFF4-7A18B8E365EA}"/>
              </a:ext>
            </a:extLst>
          </p:cNvPr>
          <p:cNvSpPr>
            <a:spLocks noGrp="1"/>
          </p:cNvSpPr>
          <p:nvPr>
            <p:ph sz="half" idx="2"/>
          </p:nvPr>
        </p:nvSpPr>
        <p:spPr/>
        <p:txBody>
          <a:bodyPr/>
          <a:lstStyle/>
          <a:p>
            <a:r>
              <a:rPr lang="en-US" dirty="0"/>
              <a:t>Hot – Use loose efficiency</a:t>
            </a:r>
          </a:p>
          <a:p>
            <a:r>
              <a:rPr lang="en-US" dirty="0"/>
              <a:t>Cold – You gain it – Voltage goes up</a:t>
            </a:r>
          </a:p>
          <a:p>
            <a:r>
              <a:rPr lang="en-US" dirty="0"/>
              <a:t>Max String Voltage should never exceed max MPPT Max input voltage</a:t>
            </a:r>
          </a:p>
        </p:txBody>
      </p:sp>
    </p:spTree>
    <p:extLst>
      <p:ext uri="{BB962C8B-B14F-4D97-AF65-F5344CB8AC3E}">
        <p14:creationId xmlns:p14="http://schemas.microsoft.com/office/powerpoint/2010/main" val="1407255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4AA3-A7ED-287C-F59C-DA7CFF5D4B1D}"/>
              </a:ext>
            </a:extLst>
          </p:cNvPr>
          <p:cNvSpPr>
            <a:spLocks noGrp="1"/>
          </p:cNvSpPr>
          <p:nvPr>
            <p:ph type="title"/>
          </p:nvPr>
        </p:nvSpPr>
        <p:spPr/>
        <p:txBody>
          <a:bodyPr/>
          <a:lstStyle/>
          <a:p>
            <a:r>
              <a:rPr lang="en-US" dirty="0"/>
              <a:t>Solar Panel – DC Coupled - Design</a:t>
            </a:r>
          </a:p>
        </p:txBody>
      </p:sp>
      <p:sp>
        <p:nvSpPr>
          <p:cNvPr id="4" name="Content Placeholder 3">
            <a:extLst>
              <a:ext uri="{FF2B5EF4-FFF2-40B4-BE49-F238E27FC236}">
                <a16:creationId xmlns:a16="http://schemas.microsoft.com/office/drawing/2014/main" id="{F6A66561-9988-6330-2B97-CD954017DE04}"/>
              </a:ext>
            </a:extLst>
          </p:cNvPr>
          <p:cNvSpPr>
            <a:spLocks noGrp="1"/>
          </p:cNvSpPr>
          <p:nvPr>
            <p:ph sz="half" idx="2"/>
          </p:nvPr>
        </p:nvSpPr>
        <p:spPr/>
        <p:txBody>
          <a:bodyPr>
            <a:normAutofit lnSpcReduction="10000"/>
          </a:bodyPr>
          <a:lstStyle/>
          <a:p>
            <a:r>
              <a:rPr lang="en-US" dirty="0"/>
              <a:t>How many MPPT/Solar Panel Inputs do we have? 1? 5? 10? </a:t>
            </a:r>
          </a:p>
          <a:p>
            <a:pPr lvl="1"/>
            <a:r>
              <a:rPr lang="en-US" dirty="0"/>
              <a:t>Not all strings are equal!</a:t>
            </a:r>
          </a:p>
          <a:p>
            <a:r>
              <a:rPr lang="en-US" dirty="0"/>
              <a:t>Each one represents a “string”</a:t>
            </a:r>
          </a:p>
          <a:p>
            <a:r>
              <a:rPr lang="en-US" dirty="0"/>
              <a:t>Strings can only container 1 type of panel</a:t>
            </a:r>
          </a:p>
          <a:p>
            <a:r>
              <a:rPr lang="en-US" dirty="0"/>
              <a:t>A string can only contain one “facing”</a:t>
            </a:r>
          </a:p>
          <a:p>
            <a:r>
              <a:rPr lang="en-US" dirty="0"/>
              <a:t>String implies a series connection </a:t>
            </a:r>
          </a:p>
          <a:p>
            <a:r>
              <a:rPr lang="en-US" dirty="0"/>
              <a:t>String VOC = Panel VOC * number of panels</a:t>
            </a:r>
          </a:p>
          <a:p>
            <a:endParaRPr lang="en-US" dirty="0"/>
          </a:p>
        </p:txBody>
      </p:sp>
      <p:pic>
        <p:nvPicPr>
          <p:cNvPr id="13314" name="Picture 2" descr="Solar panel wiring basics: How to string solar panels ...">
            <a:extLst>
              <a:ext uri="{FF2B5EF4-FFF2-40B4-BE49-F238E27FC236}">
                <a16:creationId xmlns:a16="http://schemas.microsoft.com/office/drawing/2014/main" id="{489C2D72-62C6-C4C7-2EC8-D4FD2F1113F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704850" y="2290852"/>
            <a:ext cx="5211763" cy="3603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328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A467F-DED0-BF01-E06B-EE9C53E00D41}"/>
              </a:ext>
            </a:extLst>
          </p:cNvPr>
          <p:cNvSpPr>
            <a:spLocks noGrp="1"/>
          </p:cNvSpPr>
          <p:nvPr>
            <p:ph type="title"/>
          </p:nvPr>
        </p:nvSpPr>
        <p:spPr/>
        <p:txBody>
          <a:bodyPr/>
          <a:lstStyle/>
          <a:p>
            <a:r>
              <a:rPr lang="en-US" dirty="0"/>
              <a:t>String VOC Calculation</a:t>
            </a:r>
          </a:p>
        </p:txBody>
      </p:sp>
      <p:sp>
        <p:nvSpPr>
          <p:cNvPr id="3" name="Content Placeholder 2">
            <a:extLst>
              <a:ext uri="{FF2B5EF4-FFF2-40B4-BE49-F238E27FC236}">
                <a16:creationId xmlns:a16="http://schemas.microsoft.com/office/drawing/2014/main" id="{62176A6D-8F1B-50E7-C881-C96C528AF3B1}"/>
              </a:ext>
            </a:extLst>
          </p:cNvPr>
          <p:cNvSpPr>
            <a:spLocks noGrp="1"/>
          </p:cNvSpPr>
          <p:nvPr>
            <p:ph sz="half" idx="1"/>
          </p:nvPr>
        </p:nvSpPr>
        <p:spPr>
          <a:xfrm>
            <a:off x="597576" y="1694454"/>
            <a:ext cx="5212080" cy="4407408"/>
          </a:xfrm>
        </p:spPr>
        <p:txBody>
          <a:bodyPr>
            <a:normAutofit fontScale="92500" lnSpcReduction="20000"/>
          </a:bodyPr>
          <a:lstStyle/>
          <a:p>
            <a:r>
              <a:rPr lang="en-US" dirty="0"/>
              <a:t>Example Panel: </a:t>
            </a:r>
          </a:p>
          <a:p>
            <a:pPr lvl="1"/>
            <a:r>
              <a:rPr lang="en-US" dirty="0"/>
              <a:t>Aptos 410 W with Bifacial Gain</a:t>
            </a:r>
          </a:p>
          <a:p>
            <a:pPr lvl="1"/>
            <a:r>
              <a:rPr lang="en-US" dirty="0"/>
              <a:t>VOC: 48.8</a:t>
            </a:r>
          </a:p>
          <a:p>
            <a:pPr lvl="1"/>
            <a:r>
              <a:rPr lang="en-US" dirty="0"/>
              <a:t>String Length: 10 Panels</a:t>
            </a:r>
          </a:p>
          <a:p>
            <a:pPr lvl="1"/>
            <a:r>
              <a:rPr lang="en-US" dirty="0"/>
              <a:t>String Voltage: 405.6(Cold) / 484 (Normal) Volts</a:t>
            </a:r>
          </a:p>
          <a:p>
            <a:pPr lvl="1"/>
            <a:r>
              <a:rPr lang="en-US" dirty="0"/>
              <a:t>String Amps: 13.69A</a:t>
            </a:r>
          </a:p>
          <a:p>
            <a:r>
              <a:rPr lang="en-US" dirty="0"/>
              <a:t>Example Inverter:</a:t>
            </a:r>
          </a:p>
          <a:p>
            <a:pPr lvl="1"/>
            <a:r>
              <a:rPr lang="en-US" dirty="0"/>
              <a:t>MPPT Input Voltage: 100-600VDC</a:t>
            </a:r>
          </a:p>
          <a:p>
            <a:pPr lvl="1"/>
            <a:r>
              <a:rPr lang="en-US" dirty="0"/>
              <a:t>Usable Input Current: 15A Single – 26 Amp Double</a:t>
            </a:r>
          </a:p>
          <a:p>
            <a:pPr lvl="1"/>
            <a:r>
              <a:rPr lang="en-US" dirty="0"/>
              <a:t>Total 5 – Chains – 50 Panels – </a:t>
            </a:r>
          </a:p>
          <a:p>
            <a:pPr lvl="2"/>
            <a:r>
              <a:rPr lang="en-US" dirty="0"/>
              <a:t>20.5Kw per inverter – Solar Input </a:t>
            </a:r>
          </a:p>
          <a:p>
            <a:pPr lvl="2"/>
            <a:r>
              <a:rPr lang="en-US" dirty="0"/>
              <a:t>Double Strings – 29.31 A – Max is 31</a:t>
            </a:r>
          </a:p>
          <a:p>
            <a:pPr lvl="2"/>
            <a:r>
              <a:rPr lang="en-US" dirty="0"/>
              <a:t>Single String – 14.63 A – Max is 19</a:t>
            </a:r>
          </a:p>
          <a:p>
            <a:pPr lvl="1"/>
            <a:endParaRPr lang="en-US" dirty="0"/>
          </a:p>
        </p:txBody>
      </p:sp>
      <p:pic>
        <p:nvPicPr>
          <p:cNvPr id="14338" name="Picture 2" descr="EG4 FlexBOSS21 Hybrid Inverter 48V Split Phase 120/240V 21kW PV Input">
            <a:extLst>
              <a:ext uri="{FF2B5EF4-FFF2-40B4-BE49-F238E27FC236}">
                <a16:creationId xmlns:a16="http://schemas.microsoft.com/office/drawing/2014/main" id="{7FB0011C-44E0-825F-B1E2-E9A7176E709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82345" y="1828800"/>
            <a:ext cx="4221178" cy="3972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772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82D6E-2F77-0BF5-49EC-43E7C8202943}"/>
              </a:ext>
            </a:extLst>
          </p:cNvPr>
          <p:cNvSpPr>
            <a:spLocks noGrp="1"/>
          </p:cNvSpPr>
          <p:nvPr>
            <p:ph type="title"/>
          </p:nvPr>
        </p:nvSpPr>
        <p:spPr/>
        <p:txBody>
          <a:bodyPr>
            <a:normAutofit/>
          </a:bodyPr>
          <a:lstStyle/>
          <a:p>
            <a:r>
              <a:rPr lang="en-US" dirty="0"/>
              <a:t>LIES – </a:t>
            </a:r>
            <a:r>
              <a:rPr lang="en-US" dirty="0" err="1"/>
              <a:t>Damm</a:t>
            </a:r>
            <a:r>
              <a:rPr lang="en-US" dirty="0"/>
              <a:t> Lies – Statistics </a:t>
            </a:r>
            <a:br>
              <a:rPr lang="en-US" dirty="0"/>
            </a:br>
            <a:r>
              <a:rPr lang="en-US" sz="2800" dirty="0"/>
              <a:t>Ideal </a:t>
            </a:r>
            <a:r>
              <a:rPr lang="en-US" sz="2800" dirty="0" err="1"/>
              <a:t>ConditionS</a:t>
            </a:r>
            <a:r>
              <a:rPr lang="en-US" sz="2800" dirty="0"/>
              <a:t> = Statistics</a:t>
            </a:r>
            <a:endParaRPr lang="en-US" dirty="0"/>
          </a:p>
        </p:txBody>
      </p:sp>
      <p:sp>
        <p:nvSpPr>
          <p:cNvPr id="3" name="Content Placeholder 2">
            <a:extLst>
              <a:ext uri="{FF2B5EF4-FFF2-40B4-BE49-F238E27FC236}">
                <a16:creationId xmlns:a16="http://schemas.microsoft.com/office/drawing/2014/main" id="{395C958F-466E-B899-C561-DC9252640D89}"/>
              </a:ext>
            </a:extLst>
          </p:cNvPr>
          <p:cNvSpPr>
            <a:spLocks noGrp="1"/>
          </p:cNvSpPr>
          <p:nvPr>
            <p:ph sz="half" idx="1"/>
          </p:nvPr>
        </p:nvSpPr>
        <p:spPr/>
        <p:txBody>
          <a:bodyPr>
            <a:normAutofit lnSpcReduction="10000"/>
          </a:bodyPr>
          <a:lstStyle/>
          <a:p>
            <a:r>
              <a:rPr lang="en-US" dirty="0"/>
              <a:t>Panel output is 22KW (Cold Day)</a:t>
            </a:r>
          </a:p>
          <a:p>
            <a:r>
              <a:rPr lang="en-US" dirty="0"/>
              <a:t>Normal Temp output is 19.2kw (80f)</a:t>
            </a:r>
          </a:p>
          <a:p>
            <a:r>
              <a:rPr lang="en-US" dirty="0"/>
              <a:t>Horizontal Mounting = 2.5% better Annually</a:t>
            </a:r>
          </a:p>
          <a:p>
            <a:r>
              <a:rPr lang="en-US" dirty="0"/>
              <a:t>Cloudy Days give only 25% of typical power</a:t>
            </a:r>
          </a:p>
          <a:p>
            <a:pPr lvl="1"/>
            <a:r>
              <a:rPr lang="en-US" dirty="0"/>
              <a:t>Cloudy day – we get 5.5kw</a:t>
            </a:r>
          </a:p>
          <a:p>
            <a:r>
              <a:rPr lang="en-US" dirty="0"/>
              <a:t>Output changes with Temp</a:t>
            </a:r>
          </a:p>
          <a:p>
            <a:r>
              <a:rPr lang="en-US" dirty="0"/>
              <a:t>Blockage and obstructions</a:t>
            </a:r>
          </a:p>
          <a:p>
            <a:r>
              <a:rPr lang="en-US" dirty="0"/>
              <a:t>Cleanliness</a:t>
            </a:r>
          </a:p>
          <a:p>
            <a:pPr lvl="1"/>
            <a:endParaRPr lang="en-US" dirty="0"/>
          </a:p>
        </p:txBody>
      </p:sp>
      <p:pic>
        <p:nvPicPr>
          <p:cNvPr id="7" name="Content Placeholder 6" descr="A house with snow on roof&#10;&#10;Description automatically generated">
            <a:extLst>
              <a:ext uri="{FF2B5EF4-FFF2-40B4-BE49-F238E27FC236}">
                <a16:creationId xmlns:a16="http://schemas.microsoft.com/office/drawing/2014/main" id="{8C2B04B1-2451-66AA-EA14-E255186CD5A9}"/>
              </a:ext>
            </a:extLst>
          </p:cNvPr>
          <p:cNvPicPr>
            <a:picLocks noGrp="1" noChangeAspect="1"/>
          </p:cNvPicPr>
          <p:nvPr>
            <p:ph sz="half" idx="2"/>
          </p:nvPr>
        </p:nvPicPr>
        <p:blipFill>
          <a:blip r:embed="rId3"/>
          <a:stretch>
            <a:fillRect/>
          </a:stretch>
        </p:blipFill>
        <p:spPr>
          <a:xfrm>
            <a:off x="6181725" y="2549476"/>
            <a:ext cx="5211763" cy="3086198"/>
          </a:xfrm>
        </p:spPr>
      </p:pic>
    </p:spTree>
    <p:extLst>
      <p:ext uri="{BB962C8B-B14F-4D97-AF65-F5344CB8AC3E}">
        <p14:creationId xmlns:p14="http://schemas.microsoft.com/office/powerpoint/2010/main" val="3417246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E179C-8516-8897-FAE0-6A891482CCDF}"/>
              </a:ext>
            </a:extLst>
          </p:cNvPr>
          <p:cNvSpPr>
            <a:spLocks noGrp="1"/>
          </p:cNvSpPr>
          <p:nvPr>
            <p:ph type="title"/>
          </p:nvPr>
        </p:nvSpPr>
        <p:spPr/>
        <p:txBody>
          <a:bodyPr/>
          <a:lstStyle/>
          <a:p>
            <a:r>
              <a:rPr lang="en-US" dirty="0"/>
              <a:t>SOLAR PANELS</a:t>
            </a:r>
            <a:r>
              <a:rPr lang="en-US" baseline="0" dirty="0"/>
              <a:t> – Mounts</a:t>
            </a:r>
            <a:endParaRPr lang="en-US" dirty="0"/>
          </a:p>
        </p:txBody>
      </p:sp>
      <p:sp>
        <p:nvSpPr>
          <p:cNvPr id="3" name="Content Placeholder 2">
            <a:extLst>
              <a:ext uri="{FF2B5EF4-FFF2-40B4-BE49-F238E27FC236}">
                <a16:creationId xmlns:a16="http://schemas.microsoft.com/office/drawing/2014/main" id="{25497823-1FC5-5704-2436-D9B3B7294641}"/>
              </a:ext>
            </a:extLst>
          </p:cNvPr>
          <p:cNvSpPr>
            <a:spLocks noGrp="1"/>
          </p:cNvSpPr>
          <p:nvPr>
            <p:ph idx="1"/>
          </p:nvPr>
        </p:nvSpPr>
        <p:spPr/>
        <p:txBody>
          <a:bodyPr/>
          <a:lstStyle/>
          <a:p>
            <a:r>
              <a:rPr lang="en-US" dirty="0"/>
              <a:t>Roof Mount</a:t>
            </a:r>
          </a:p>
          <a:p>
            <a:r>
              <a:rPr lang="en-US" dirty="0"/>
              <a:t>Ground Mounts</a:t>
            </a:r>
          </a:p>
          <a:p>
            <a:r>
              <a:rPr lang="en-US" dirty="0"/>
              <a:t>Vertical Mount </a:t>
            </a:r>
          </a:p>
          <a:p>
            <a:pPr lvl="1"/>
            <a:r>
              <a:rPr lang="en-US" dirty="0"/>
              <a:t>Solar Fence</a:t>
            </a:r>
          </a:p>
        </p:txBody>
      </p:sp>
      <p:pic>
        <p:nvPicPr>
          <p:cNvPr id="16386" name="Picture 2" descr="Shading losses in PV systems, and techniques to mitigate ...">
            <a:extLst>
              <a:ext uri="{FF2B5EF4-FFF2-40B4-BE49-F238E27FC236}">
                <a16:creationId xmlns:a16="http://schemas.microsoft.com/office/drawing/2014/main" id="{8594544B-D064-FD33-7FBA-4C90D5400C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1755774"/>
            <a:ext cx="5335687" cy="401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728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7726B-E57C-FADF-637C-374AE6F6F793}"/>
              </a:ext>
            </a:extLst>
          </p:cNvPr>
          <p:cNvSpPr>
            <a:spLocks noGrp="1"/>
          </p:cNvSpPr>
          <p:nvPr>
            <p:ph type="title"/>
          </p:nvPr>
        </p:nvSpPr>
        <p:spPr/>
        <p:txBody>
          <a:bodyPr/>
          <a:lstStyle/>
          <a:p>
            <a:r>
              <a:rPr lang="en-US" dirty="0"/>
              <a:t>Solar Panels - Roof Mounts</a:t>
            </a:r>
          </a:p>
        </p:txBody>
      </p:sp>
      <p:sp>
        <p:nvSpPr>
          <p:cNvPr id="3" name="Content Placeholder 2">
            <a:extLst>
              <a:ext uri="{FF2B5EF4-FFF2-40B4-BE49-F238E27FC236}">
                <a16:creationId xmlns:a16="http://schemas.microsoft.com/office/drawing/2014/main" id="{561D47A5-831E-1882-F40F-48BBFAFE10AE}"/>
              </a:ext>
            </a:extLst>
          </p:cNvPr>
          <p:cNvSpPr>
            <a:spLocks noGrp="1"/>
          </p:cNvSpPr>
          <p:nvPr>
            <p:ph idx="1"/>
          </p:nvPr>
        </p:nvSpPr>
        <p:spPr>
          <a:xfrm>
            <a:off x="700636" y="2221992"/>
            <a:ext cx="4064796" cy="3721608"/>
          </a:xfrm>
        </p:spPr>
        <p:txBody>
          <a:bodyPr/>
          <a:lstStyle/>
          <a:p>
            <a:r>
              <a:rPr lang="en-US" dirty="0"/>
              <a:t>Depends on Roof Type</a:t>
            </a:r>
          </a:p>
          <a:p>
            <a:pPr lvl="1"/>
            <a:r>
              <a:rPr lang="en-US" dirty="0"/>
              <a:t>Roof Penetrations are always a problem</a:t>
            </a:r>
          </a:p>
          <a:p>
            <a:r>
              <a:rPr lang="en-US" dirty="0"/>
              <a:t>Racks</a:t>
            </a:r>
          </a:p>
          <a:p>
            <a:r>
              <a:rPr lang="en-US" dirty="0"/>
              <a:t>Best solution </a:t>
            </a:r>
          </a:p>
          <a:p>
            <a:pPr lvl="1"/>
            <a:r>
              <a:rPr lang="en-US" dirty="0"/>
              <a:t>Metal Roof with Standing Seam PV-KIT 2.0</a:t>
            </a:r>
          </a:p>
        </p:txBody>
      </p:sp>
      <p:pic>
        <p:nvPicPr>
          <p:cNvPr id="5" name="Picture 4" descr="Close-up of a solar panel&#10;&#10;Description automatically generated">
            <a:extLst>
              <a:ext uri="{FF2B5EF4-FFF2-40B4-BE49-F238E27FC236}">
                <a16:creationId xmlns:a16="http://schemas.microsoft.com/office/drawing/2014/main" id="{8872F18D-49EF-6474-92CC-9C90C2C805AC}"/>
              </a:ext>
            </a:extLst>
          </p:cNvPr>
          <p:cNvPicPr>
            <a:picLocks noChangeAspect="1"/>
          </p:cNvPicPr>
          <p:nvPr/>
        </p:nvPicPr>
        <p:blipFill>
          <a:blip r:embed="rId3"/>
          <a:stretch>
            <a:fillRect/>
          </a:stretch>
        </p:blipFill>
        <p:spPr>
          <a:xfrm>
            <a:off x="8627999" y="3364299"/>
            <a:ext cx="2763901" cy="2543419"/>
          </a:xfrm>
          <a:prstGeom prst="rect">
            <a:avLst/>
          </a:prstGeom>
        </p:spPr>
      </p:pic>
      <p:pic>
        <p:nvPicPr>
          <p:cNvPr id="7" name="Picture 6" descr="A solar panel on a roof&#10;&#10;Description automatically generated">
            <a:extLst>
              <a:ext uri="{FF2B5EF4-FFF2-40B4-BE49-F238E27FC236}">
                <a16:creationId xmlns:a16="http://schemas.microsoft.com/office/drawing/2014/main" id="{88E986AE-F522-567B-B13F-8EFE67C7E4A0}"/>
              </a:ext>
            </a:extLst>
          </p:cNvPr>
          <p:cNvPicPr>
            <a:picLocks noChangeAspect="1"/>
          </p:cNvPicPr>
          <p:nvPr/>
        </p:nvPicPr>
        <p:blipFill>
          <a:blip r:embed="rId4"/>
          <a:stretch>
            <a:fillRect/>
          </a:stretch>
        </p:blipFill>
        <p:spPr>
          <a:xfrm>
            <a:off x="8607363" y="786404"/>
            <a:ext cx="2784538" cy="2543419"/>
          </a:xfrm>
          <a:prstGeom prst="rect">
            <a:avLst/>
          </a:prstGeom>
        </p:spPr>
      </p:pic>
      <p:pic>
        <p:nvPicPr>
          <p:cNvPr id="9" name="Picture 8" descr="A metal piece on a roof&#10;&#10;Description automatically generated with medium confidence">
            <a:extLst>
              <a:ext uri="{FF2B5EF4-FFF2-40B4-BE49-F238E27FC236}">
                <a16:creationId xmlns:a16="http://schemas.microsoft.com/office/drawing/2014/main" id="{3E1A0C5C-55DE-B72C-F4FB-5872D0A10665}"/>
              </a:ext>
            </a:extLst>
          </p:cNvPr>
          <p:cNvPicPr>
            <a:picLocks noChangeAspect="1"/>
          </p:cNvPicPr>
          <p:nvPr/>
        </p:nvPicPr>
        <p:blipFill>
          <a:blip r:embed="rId5"/>
          <a:stretch>
            <a:fillRect/>
          </a:stretch>
        </p:blipFill>
        <p:spPr>
          <a:xfrm>
            <a:off x="5781342" y="3364299"/>
            <a:ext cx="2826021" cy="2543419"/>
          </a:xfrm>
          <a:prstGeom prst="rect">
            <a:avLst/>
          </a:prstGeom>
        </p:spPr>
      </p:pic>
    </p:spTree>
    <p:extLst>
      <p:ext uri="{BB962C8B-B14F-4D97-AF65-F5344CB8AC3E}">
        <p14:creationId xmlns:p14="http://schemas.microsoft.com/office/powerpoint/2010/main" val="282099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A8ADB-26A4-D507-DABC-6CB9B3A37534}"/>
              </a:ext>
            </a:extLst>
          </p:cNvPr>
          <p:cNvSpPr>
            <a:spLocks noGrp="1"/>
          </p:cNvSpPr>
          <p:nvPr>
            <p:ph type="title"/>
          </p:nvPr>
        </p:nvSpPr>
        <p:spPr/>
        <p:txBody>
          <a:bodyPr>
            <a:normAutofit/>
          </a:bodyPr>
          <a:lstStyle/>
          <a:p>
            <a:r>
              <a:rPr lang="en-US" sz="3200" dirty="0"/>
              <a:t>Solar Panel – Standing Seam METAL ROOF - PV-KIT</a:t>
            </a:r>
          </a:p>
        </p:txBody>
      </p:sp>
      <p:sp>
        <p:nvSpPr>
          <p:cNvPr id="3" name="Content Placeholder 2">
            <a:extLst>
              <a:ext uri="{FF2B5EF4-FFF2-40B4-BE49-F238E27FC236}">
                <a16:creationId xmlns:a16="http://schemas.microsoft.com/office/drawing/2014/main" id="{DC1C131D-E280-1907-59C9-48153131F3E7}"/>
              </a:ext>
            </a:extLst>
          </p:cNvPr>
          <p:cNvSpPr>
            <a:spLocks noGrp="1"/>
          </p:cNvSpPr>
          <p:nvPr>
            <p:ph idx="1"/>
          </p:nvPr>
        </p:nvSpPr>
        <p:spPr>
          <a:xfrm>
            <a:off x="700635" y="1582615"/>
            <a:ext cx="4152719" cy="4360985"/>
          </a:xfrm>
        </p:spPr>
        <p:txBody>
          <a:bodyPr>
            <a:normAutofit/>
          </a:bodyPr>
          <a:lstStyle/>
          <a:p>
            <a:r>
              <a:rPr lang="en-US" dirty="0"/>
              <a:t>Strongest Roof</a:t>
            </a:r>
          </a:p>
          <a:p>
            <a:r>
              <a:rPr lang="en-US" dirty="0"/>
              <a:t>Solar Panels connect using a simple adapter.</a:t>
            </a:r>
          </a:p>
          <a:p>
            <a:pPr lvl="1"/>
            <a:r>
              <a:rPr lang="en-US" dirty="0"/>
              <a:t>S-5! PV Kit 2.0 </a:t>
            </a:r>
          </a:p>
          <a:p>
            <a:r>
              <a:rPr lang="en-US" dirty="0"/>
              <a:t>Screws to the standing seam</a:t>
            </a:r>
          </a:p>
          <a:p>
            <a:r>
              <a:rPr lang="en-US" dirty="0"/>
              <a:t>No roof Penetration</a:t>
            </a:r>
          </a:p>
          <a:p>
            <a:r>
              <a:rPr lang="en-US" dirty="0"/>
              <a:t>The PVKIT 2.0 continues to be the easiest, most cost-effective way to install solar panels directly to standing seam and exposed fastener metal roofs </a:t>
            </a:r>
          </a:p>
        </p:txBody>
      </p:sp>
      <p:pic>
        <p:nvPicPr>
          <p:cNvPr id="17410" name="Picture 2" descr="ClickLock Premium Standing Seam - Classic Metal Roofing Systems">
            <a:extLst>
              <a:ext uri="{FF2B5EF4-FFF2-40B4-BE49-F238E27FC236}">
                <a16:creationId xmlns:a16="http://schemas.microsoft.com/office/drawing/2014/main" id="{27E23919-D85B-133D-0FEF-53B8A25011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490" y="1811216"/>
            <a:ext cx="5257410" cy="25531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 up of a solar panel&#10;&#10;Description automatically generated">
            <a:extLst>
              <a:ext uri="{FF2B5EF4-FFF2-40B4-BE49-F238E27FC236}">
                <a16:creationId xmlns:a16="http://schemas.microsoft.com/office/drawing/2014/main" id="{5D2DBB4E-BC90-11BC-BE49-E722D46003B7}"/>
              </a:ext>
            </a:extLst>
          </p:cNvPr>
          <p:cNvPicPr>
            <a:picLocks noChangeAspect="1"/>
          </p:cNvPicPr>
          <p:nvPr/>
        </p:nvPicPr>
        <p:blipFill>
          <a:blip r:embed="rId4"/>
          <a:stretch>
            <a:fillRect/>
          </a:stretch>
        </p:blipFill>
        <p:spPr>
          <a:xfrm>
            <a:off x="8649675" y="3227509"/>
            <a:ext cx="2742225" cy="2631588"/>
          </a:xfrm>
          <a:prstGeom prst="rect">
            <a:avLst/>
          </a:prstGeom>
        </p:spPr>
      </p:pic>
    </p:spTree>
    <p:extLst>
      <p:ext uri="{BB962C8B-B14F-4D97-AF65-F5344CB8AC3E}">
        <p14:creationId xmlns:p14="http://schemas.microsoft.com/office/powerpoint/2010/main" val="2836897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a:extLst>
              <a:ext uri="{FF2B5EF4-FFF2-40B4-BE49-F238E27FC236}">
                <a16:creationId xmlns:a16="http://schemas.microsoft.com/office/drawing/2014/main" id="{6570CFD3-3BA6-9940-BA79-042848AEF4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4575" y="1568196"/>
            <a:ext cx="4560094"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FEB492-D2DD-F6AF-6C11-6B03B347B8CB}"/>
              </a:ext>
            </a:extLst>
          </p:cNvPr>
          <p:cNvSpPr>
            <a:spLocks noGrp="1"/>
          </p:cNvSpPr>
          <p:nvPr>
            <p:ph type="title"/>
          </p:nvPr>
        </p:nvSpPr>
        <p:spPr/>
        <p:txBody>
          <a:bodyPr/>
          <a:lstStyle/>
          <a:p>
            <a:r>
              <a:rPr lang="en-US" dirty="0"/>
              <a:t>Solar</a:t>
            </a:r>
            <a:r>
              <a:rPr lang="en-US" baseline="0" dirty="0"/>
              <a:t> Panel – ROOF RACKS</a:t>
            </a:r>
            <a:endParaRPr lang="en-US" dirty="0"/>
          </a:p>
        </p:txBody>
      </p:sp>
      <p:sp>
        <p:nvSpPr>
          <p:cNvPr id="3" name="Content Placeholder 2">
            <a:extLst>
              <a:ext uri="{FF2B5EF4-FFF2-40B4-BE49-F238E27FC236}">
                <a16:creationId xmlns:a16="http://schemas.microsoft.com/office/drawing/2014/main" id="{9DF18813-87EE-3D96-EFAF-A2ADD90EDBDF}"/>
              </a:ext>
            </a:extLst>
          </p:cNvPr>
          <p:cNvSpPr>
            <a:spLocks noGrp="1"/>
          </p:cNvSpPr>
          <p:nvPr>
            <p:ph idx="1"/>
          </p:nvPr>
        </p:nvSpPr>
        <p:spPr>
          <a:xfrm>
            <a:off x="700635" y="2221992"/>
            <a:ext cx="5395365" cy="4020546"/>
          </a:xfrm>
        </p:spPr>
        <p:txBody>
          <a:bodyPr>
            <a:normAutofit lnSpcReduction="10000"/>
          </a:bodyPr>
          <a:lstStyle/>
          <a:p>
            <a:r>
              <a:rPr lang="en-US" dirty="0" err="1"/>
              <a:t>Ironridge</a:t>
            </a:r>
            <a:r>
              <a:rPr lang="en-US" dirty="0"/>
              <a:t>@ – Flush Mount System</a:t>
            </a:r>
          </a:p>
          <a:p>
            <a:r>
              <a:rPr lang="en-US" dirty="0"/>
              <a:t>Penetrates roof </a:t>
            </a:r>
          </a:p>
          <a:p>
            <a:pPr lvl="1"/>
            <a:r>
              <a:rPr lang="en-US" dirty="0"/>
              <a:t>Water Leakage becomes problem</a:t>
            </a:r>
          </a:p>
          <a:p>
            <a:pPr lvl="1"/>
            <a:r>
              <a:rPr lang="en-US" dirty="0"/>
              <a:t>Need more careful install</a:t>
            </a:r>
          </a:p>
          <a:p>
            <a:pPr lvl="1"/>
            <a:r>
              <a:rPr lang="en-US" dirty="0"/>
              <a:t>Removal needs sealing</a:t>
            </a:r>
          </a:p>
          <a:p>
            <a:pPr lvl="1"/>
            <a:r>
              <a:rPr lang="en-US" dirty="0"/>
              <a:t>Roof </a:t>
            </a:r>
            <a:r>
              <a:rPr lang="en-US" dirty="0" err="1"/>
              <a:t>Waranty</a:t>
            </a:r>
            <a:r>
              <a:rPr lang="en-US" dirty="0"/>
              <a:t> issues</a:t>
            </a:r>
          </a:p>
          <a:p>
            <a:r>
              <a:rPr lang="en-US" dirty="0"/>
              <a:t>Needs Rails </a:t>
            </a:r>
          </a:p>
          <a:p>
            <a:pPr lvl="1"/>
            <a:r>
              <a:rPr lang="en-US" dirty="0"/>
              <a:t>Cost</a:t>
            </a:r>
          </a:p>
          <a:p>
            <a:r>
              <a:rPr lang="en-US" dirty="0"/>
              <a:t>Proven in </a:t>
            </a:r>
            <a:r>
              <a:rPr lang="en-US" dirty="0" err="1"/>
              <a:t>florida</a:t>
            </a:r>
            <a:r>
              <a:rPr lang="en-US" dirty="0"/>
              <a:t> weather</a:t>
            </a:r>
          </a:p>
          <a:p>
            <a:r>
              <a:rPr lang="en-US" dirty="0"/>
              <a:t>25 Year warranty</a:t>
            </a:r>
          </a:p>
        </p:txBody>
      </p:sp>
      <p:pic>
        <p:nvPicPr>
          <p:cNvPr id="18434" name="Picture 2" descr="Aire A2 Rail &amp; FlashVue">
            <a:extLst>
              <a:ext uri="{FF2B5EF4-FFF2-40B4-BE49-F238E27FC236}">
                <a16:creationId xmlns:a16="http://schemas.microsoft.com/office/drawing/2014/main" id="{B0CBCF0C-A6F1-B502-6709-15878FA2E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2354" y="3480224"/>
            <a:ext cx="3909646" cy="2416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1319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51A7-8360-A411-8329-23D58A75E228}"/>
              </a:ext>
            </a:extLst>
          </p:cNvPr>
          <p:cNvSpPr>
            <a:spLocks noGrp="1"/>
          </p:cNvSpPr>
          <p:nvPr>
            <p:ph type="title"/>
          </p:nvPr>
        </p:nvSpPr>
        <p:spPr/>
        <p:txBody>
          <a:bodyPr/>
          <a:lstStyle/>
          <a:p>
            <a:r>
              <a:rPr lang="en-US" dirty="0"/>
              <a:t>Solar Panel - Ground Mounts</a:t>
            </a:r>
          </a:p>
        </p:txBody>
      </p:sp>
      <p:sp>
        <p:nvSpPr>
          <p:cNvPr id="3" name="Content Placeholder 2">
            <a:extLst>
              <a:ext uri="{FF2B5EF4-FFF2-40B4-BE49-F238E27FC236}">
                <a16:creationId xmlns:a16="http://schemas.microsoft.com/office/drawing/2014/main" id="{DCFA015A-EC86-6D3B-CB5E-D8571F5E46EA}"/>
              </a:ext>
            </a:extLst>
          </p:cNvPr>
          <p:cNvSpPr>
            <a:spLocks noGrp="1"/>
          </p:cNvSpPr>
          <p:nvPr>
            <p:ph idx="1"/>
          </p:nvPr>
        </p:nvSpPr>
        <p:spPr>
          <a:xfrm>
            <a:off x="700635" y="2221992"/>
            <a:ext cx="5395365" cy="3844700"/>
          </a:xfrm>
        </p:spPr>
        <p:txBody>
          <a:bodyPr/>
          <a:lstStyle/>
          <a:p>
            <a:r>
              <a:rPr lang="en-US" dirty="0"/>
              <a:t>Ground Mount is bit more expensive than roof mounts</a:t>
            </a:r>
          </a:p>
          <a:p>
            <a:r>
              <a:rPr lang="en-US" dirty="0"/>
              <a:t>Issues:</a:t>
            </a:r>
          </a:p>
          <a:p>
            <a:pPr lvl="1"/>
            <a:r>
              <a:rPr lang="en-US" dirty="0"/>
              <a:t>Consumes space</a:t>
            </a:r>
          </a:p>
          <a:p>
            <a:pPr lvl="1"/>
            <a:r>
              <a:rPr lang="en-US" dirty="0"/>
              <a:t>Handles wind Speeds?</a:t>
            </a:r>
          </a:p>
          <a:p>
            <a:r>
              <a:rPr lang="en-US" dirty="0"/>
              <a:t>Cost – Variable </a:t>
            </a:r>
          </a:p>
          <a:p>
            <a:r>
              <a:rPr lang="en-US" dirty="0"/>
              <a:t>Dual Use Possible</a:t>
            </a:r>
          </a:p>
          <a:p>
            <a:pPr lvl="1"/>
            <a:endParaRPr lang="en-US" dirty="0"/>
          </a:p>
        </p:txBody>
      </p:sp>
      <p:pic>
        <p:nvPicPr>
          <p:cNvPr id="5" name="Picture 4" descr="A metal rack with several metal rods&#10;&#10;Description automatically generated with medium confidence">
            <a:extLst>
              <a:ext uri="{FF2B5EF4-FFF2-40B4-BE49-F238E27FC236}">
                <a16:creationId xmlns:a16="http://schemas.microsoft.com/office/drawing/2014/main" id="{A1FE7AE3-4D46-6554-0E4F-681D10539506}"/>
              </a:ext>
            </a:extLst>
          </p:cNvPr>
          <p:cNvPicPr>
            <a:picLocks noChangeAspect="1"/>
          </p:cNvPicPr>
          <p:nvPr/>
        </p:nvPicPr>
        <p:blipFill>
          <a:blip r:embed="rId3"/>
          <a:stretch>
            <a:fillRect/>
          </a:stretch>
        </p:blipFill>
        <p:spPr>
          <a:xfrm>
            <a:off x="6005236" y="1881553"/>
            <a:ext cx="5762075" cy="3550521"/>
          </a:xfrm>
          <a:prstGeom prst="rect">
            <a:avLst/>
          </a:prstGeom>
        </p:spPr>
      </p:pic>
    </p:spTree>
    <p:extLst>
      <p:ext uri="{BB962C8B-B14F-4D97-AF65-F5344CB8AC3E}">
        <p14:creationId xmlns:p14="http://schemas.microsoft.com/office/powerpoint/2010/main" val="1943955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798A-CFF4-9710-8949-C6D076E509E6}"/>
              </a:ext>
            </a:extLst>
          </p:cNvPr>
          <p:cNvSpPr>
            <a:spLocks noGrp="1"/>
          </p:cNvSpPr>
          <p:nvPr>
            <p:ph type="title"/>
          </p:nvPr>
        </p:nvSpPr>
        <p:spPr/>
        <p:txBody>
          <a:bodyPr/>
          <a:lstStyle/>
          <a:p>
            <a:r>
              <a:rPr lang="en-US" dirty="0"/>
              <a:t>Solar Panel - Pergola</a:t>
            </a:r>
          </a:p>
        </p:txBody>
      </p:sp>
      <p:sp>
        <p:nvSpPr>
          <p:cNvPr id="3" name="Content Placeholder 2">
            <a:extLst>
              <a:ext uri="{FF2B5EF4-FFF2-40B4-BE49-F238E27FC236}">
                <a16:creationId xmlns:a16="http://schemas.microsoft.com/office/drawing/2014/main" id="{EDF7649A-93F7-D111-7200-5840923D058D}"/>
              </a:ext>
            </a:extLst>
          </p:cNvPr>
          <p:cNvSpPr>
            <a:spLocks noGrp="1"/>
          </p:cNvSpPr>
          <p:nvPr>
            <p:ph idx="1"/>
          </p:nvPr>
        </p:nvSpPr>
        <p:spPr>
          <a:xfrm>
            <a:off x="700635" y="2221992"/>
            <a:ext cx="4108265" cy="3721608"/>
          </a:xfrm>
        </p:spPr>
        <p:txBody>
          <a:bodyPr/>
          <a:lstStyle/>
          <a:p>
            <a:r>
              <a:rPr lang="en-US" dirty="0"/>
              <a:t>Made out of wood/metal</a:t>
            </a:r>
          </a:p>
          <a:p>
            <a:r>
              <a:rPr lang="en-US" dirty="0"/>
              <a:t>Dual Use Space</a:t>
            </a:r>
          </a:p>
          <a:p>
            <a:r>
              <a:rPr lang="en-US" dirty="0"/>
              <a:t>Source from Lowes</a:t>
            </a:r>
          </a:p>
          <a:p>
            <a:r>
              <a:rPr lang="en-US" dirty="0" err="1"/>
              <a:t>Scalabiltiy</a:t>
            </a:r>
            <a:r>
              <a:rPr lang="en-US" dirty="0"/>
              <a:t> issue with large panel counts</a:t>
            </a:r>
          </a:p>
          <a:p>
            <a:r>
              <a:rPr lang="en-US" dirty="0"/>
              <a:t>Solar Panel Greenhouse </a:t>
            </a:r>
            <a:r>
              <a:rPr lang="en-US" dirty="0">
                <a:sym typeface="Wingdings" pitchFamily="2" charset="2"/>
              </a:rPr>
              <a:t></a:t>
            </a:r>
          </a:p>
        </p:txBody>
      </p:sp>
      <p:pic>
        <p:nvPicPr>
          <p:cNvPr id="5" name="Picture 4" descr="A solar panel on a roof&#10;&#10;Description automatically generated">
            <a:extLst>
              <a:ext uri="{FF2B5EF4-FFF2-40B4-BE49-F238E27FC236}">
                <a16:creationId xmlns:a16="http://schemas.microsoft.com/office/drawing/2014/main" id="{2BFCD2B5-152F-D0B6-691C-265C5BF077C4}"/>
              </a:ext>
            </a:extLst>
          </p:cNvPr>
          <p:cNvPicPr>
            <a:picLocks noChangeAspect="1"/>
          </p:cNvPicPr>
          <p:nvPr/>
        </p:nvPicPr>
        <p:blipFill>
          <a:blip r:embed="rId3"/>
          <a:stretch>
            <a:fillRect/>
          </a:stretch>
        </p:blipFill>
        <p:spPr>
          <a:xfrm>
            <a:off x="4908365" y="1823876"/>
            <a:ext cx="6583000" cy="3411416"/>
          </a:xfrm>
          <a:prstGeom prst="rect">
            <a:avLst/>
          </a:prstGeom>
        </p:spPr>
      </p:pic>
      <p:sp>
        <p:nvSpPr>
          <p:cNvPr id="7" name="TextBox 6">
            <a:extLst>
              <a:ext uri="{FF2B5EF4-FFF2-40B4-BE49-F238E27FC236}">
                <a16:creationId xmlns:a16="http://schemas.microsoft.com/office/drawing/2014/main" id="{89837987-7E3D-D4BE-B83D-E37336C3C727}"/>
              </a:ext>
            </a:extLst>
          </p:cNvPr>
          <p:cNvSpPr txBox="1"/>
          <p:nvPr/>
        </p:nvSpPr>
        <p:spPr>
          <a:xfrm>
            <a:off x="5254378" y="5452582"/>
            <a:ext cx="6093068" cy="369332"/>
          </a:xfrm>
          <a:prstGeom prst="rect">
            <a:avLst/>
          </a:prstGeom>
          <a:noFill/>
        </p:spPr>
        <p:txBody>
          <a:bodyPr wrap="square">
            <a:spAutoFit/>
          </a:bodyPr>
          <a:lstStyle/>
          <a:p>
            <a:r>
              <a:rPr lang="en-US" dirty="0"/>
              <a:t>https://</a:t>
            </a:r>
            <a:r>
              <a:rPr lang="en-US" dirty="0" err="1"/>
              <a:t>www.youtube.com</a:t>
            </a:r>
            <a:r>
              <a:rPr lang="en-US" dirty="0"/>
              <a:t>/</a:t>
            </a:r>
            <a:r>
              <a:rPr lang="en-US" dirty="0" err="1"/>
              <a:t>watch?v</a:t>
            </a:r>
            <a:r>
              <a:rPr lang="en-US" dirty="0"/>
              <a:t>=vLGzAscPr5k&amp;t=190s</a:t>
            </a:r>
          </a:p>
        </p:txBody>
      </p:sp>
    </p:spTree>
    <p:extLst>
      <p:ext uri="{BB962C8B-B14F-4D97-AF65-F5344CB8AC3E}">
        <p14:creationId xmlns:p14="http://schemas.microsoft.com/office/powerpoint/2010/main" val="3318050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BFA47-0AE6-D4AC-CC07-51C890F6B85D}"/>
              </a:ext>
            </a:extLst>
          </p:cNvPr>
          <p:cNvSpPr>
            <a:spLocks noGrp="1"/>
          </p:cNvSpPr>
          <p:nvPr>
            <p:ph type="title"/>
          </p:nvPr>
        </p:nvSpPr>
        <p:spPr/>
        <p:txBody>
          <a:bodyPr/>
          <a:lstStyle/>
          <a:p>
            <a:r>
              <a:rPr lang="en-US" dirty="0"/>
              <a:t>Size. - Very different NEEDS</a:t>
            </a:r>
          </a:p>
        </p:txBody>
      </p:sp>
      <p:sp>
        <p:nvSpPr>
          <p:cNvPr id="3" name="Content Placeholder 2">
            <a:extLst>
              <a:ext uri="{FF2B5EF4-FFF2-40B4-BE49-F238E27FC236}">
                <a16:creationId xmlns:a16="http://schemas.microsoft.com/office/drawing/2014/main" id="{E1E63225-F066-733A-6389-0415D199B4A3}"/>
              </a:ext>
            </a:extLst>
          </p:cNvPr>
          <p:cNvSpPr>
            <a:spLocks noGrp="1"/>
          </p:cNvSpPr>
          <p:nvPr>
            <p:ph idx="1"/>
          </p:nvPr>
        </p:nvSpPr>
        <p:spPr/>
        <p:txBody>
          <a:bodyPr/>
          <a:lstStyle/>
          <a:p>
            <a:r>
              <a:rPr lang="en-US" dirty="0"/>
              <a:t>Systems can be as small as 100Watts to 100’s of kilowatts</a:t>
            </a:r>
          </a:p>
          <a:p>
            <a:r>
              <a:rPr lang="en-US" dirty="0"/>
              <a:t>Target for our discussion is “whole-house”, with a modern house</a:t>
            </a:r>
          </a:p>
          <a:p>
            <a:r>
              <a:rPr lang="en-US" dirty="0"/>
              <a:t>Min is 16KW, with the system being 32KW, and ease of expansion to 48KW</a:t>
            </a:r>
          </a:p>
          <a:p>
            <a:r>
              <a:rPr lang="en-US" dirty="0"/>
              <a:t>Assumes a 200Amp utility service</a:t>
            </a:r>
          </a:p>
        </p:txBody>
      </p:sp>
    </p:spTree>
    <p:extLst>
      <p:ext uri="{BB962C8B-B14F-4D97-AF65-F5344CB8AC3E}">
        <p14:creationId xmlns:p14="http://schemas.microsoft.com/office/powerpoint/2010/main" val="915125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C0ADB-FE7D-980C-6326-EAF9803010EB}"/>
              </a:ext>
            </a:extLst>
          </p:cNvPr>
          <p:cNvSpPr>
            <a:spLocks noGrp="1"/>
          </p:cNvSpPr>
          <p:nvPr>
            <p:ph type="title"/>
          </p:nvPr>
        </p:nvSpPr>
        <p:spPr/>
        <p:txBody>
          <a:bodyPr/>
          <a:lstStyle/>
          <a:p>
            <a:r>
              <a:rPr lang="en-US" dirty="0"/>
              <a:t>Solar Fence</a:t>
            </a:r>
          </a:p>
        </p:txBody>
      </p:sp>
      <p:sp>
        <p:nvSpPr>
          <p:cNvPr id="3" name="Content Placeholder 2">
            <a:extLst>
              <a:ext uri="{FF2B5EF4-FFF2-40B4-BE49-F238E27FC236}">
                <a16:creationId xmlns:a16="http://schemas.microsoft.com/office/drawing/2014/main" id="{DEBD30B6-2C01-5DF4-7E90-3E72D5F7A3A9}"/>
              </a:ext>
            </a:extLst>
          </p:cNvPr>
          <p:cNvSpPr>
            <a:spLocks noGrp="1"/>
          </p:cNvSpPr>
          <p:nvPr>
            <p:ph idx="1"/>
          </p:nvPr>
        </p:nvSpPr>
        <p:spPr>
          <a:xfrm>
            <a:off x="700636" y="2221992"/>
            <a:ext cx="4750596" cy="3721608"/>
          </a:xfrm>
        </p:spPr>
        <p:txBody>
          <a:bodyPr/>
          <a:lstStyle/>
          <a:p>
            <a:r>
              <a:rPr lang="en-US" dirty="0"/>
              <a:t>Vertical Mount – 2.5% better</a:t>
            </a:r>
          </a:p>
          <a:p>
            <a:r>
              <a:rPr lang="en-US" dirty="0"/>
              <a:t>Dual Usage </a:t>
            </a:r>
          </a:p>
          <a:p>
            <a:r>
              <a:rPr lang="en-US" dirty="0"/>
              <a:t>Can use a variety of mounting – </a:t>
            </a:r>
          </a:p>
          <a:p>
            <a:pPr lvl="1"/>
            <a:r>
              <a:rPr lang="en-US" dirty="0"/>
              <a:t>Concrete I-Beam Fence Posts</a:t>
            </a:r>
          </a:p>
          <a:p>
            <a:pPr lvl="1"/>
            <a:r>
              <a:rPr lang="en-US" dirty="0" err="1"/>
              <a:t>Aluminium</a:t>
            </a:r>
            <a:r>
              <a:rPr lang="en-US" dirty="0"/>
              <a:t> I-Beam for Solar</a:t>
            </a:r>
          </a:p>
          <a:p>
            <a:pPr lvl="1"/>
            <a:r>
              <a:rPr lang="en-US" dirty="0"/>
              <a:t>Life Time Steel Post - $39.99 </a:t>
            </a:r>
            <a:r>
              <a:rPr lang="en-US" dirty="0" err="1"/>
              <a:t>ea</a:t>
            </a:r>
            <a:endParaRPr lang="en-US" dirty="0"/>
          </a:p>
          <a:p>
            <a:endParaRPr lang="en-US" dirty="0"/>
          </a:p>
        </p:txBody>
      </p:sp>
      <p:pic>
        <p:nvPicPr>
          <p:cNvPr id="5" name="Picture 4" descr="A solar panel on a fence&#10;&#10;Description automatically generated">
            <a:extLst>
              <a:ext uri="{FF2B5EF4-FFF2-40B4-BE49-F238E27FC236}">
                <a16:creationId xmlns:a16="http://schemas.microsoft.com/office/drawing/2014/main" id="{5A162C9B-B44D-4C84-351C-EEEE6325431E}"/>
              </a:ext>
            </a:extLst>
          </p:cNvPr>
          <p:cNvPicPr>
            <a:picLocks noChangeAspect="1"/>
          </p:cNvPicPr>
          <p:nvPr/>
        </p:nvPicPr>
        <p:blipFill>
          <a:blip r:embed="rId3"/>
          <a:stretch>
            <a:fillRect/>
          </a:stretch>
        </p:blipFill>
        <p:spPr>
          <a:xfrm>
            <a:off x="5117185" y="1843574"/>
            <a:ext cx="6274715" cy="3170852"/>
          </a:xfrm>
          <a:prstGeom prst="rect">
            <a:avLst/>
          </a:prstGeom>
        </p:spPr>
      </p:pic>
    </p:spTree>
    <p:extLst>
      <p:ext uri="{BB962C8B-B14F-4D97-AF65-F5344CB8AC3E}">
        <p14:creationId xmlns:p14="http://schemas.microsoft.com/office/powerpoint/2010/main" val="507164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DD1EB-7055-FD56-4F43-4972A571545E}"/>
              </a:ext>
            </a:extLst>
          </p:cNvPr>
          <p:cNvSpPr>
            <a:spLocks noGrp="1"/>
          </p:cNvSpPr>
          <p:nvPr>
            <p:ph type="title"/>
          </p:nvPr>
        </p:nvSpPr>
        <p:spPr/>
        <p:txBody>
          <a:bodyPr/>
          <a:lstStyle/>
          <a:p>
            <a:r>
              <a:rPr lang="en-US" dirty="0"/>
              <a:t>Solar Panels – Safety</a:t>
            </a:r>
          </a:p>
        </p:txBody>
      </p:sp>
      <p:sp>
        <p:nvSpPr>
          <p:cNvPr id="3" name="Content Placeholder 2">
            <a:extLst>
              <a:ext uri="{FF2B5EF4-FFF2-40B4-BE49-F238E27FC236}">
                <a16:creationId xmlns:a16="http://schemas.microsoft.com/office/drawing/2014/main" id="{452316FE-4FE5-9561-BE0D-025938B42108}"/>
              </a:ext>
            </a:extLst>
          </p:cNvPr>
          <p:cNvSpPr>
            <a:spLocks noGrp="1"/>
          </p:cNvSpPr>
          <p:nvPr>
            <p:ph idx="1"/>
          </p:nvPr>
        </p:nvSpPr>
        <p:spPr/>
        <p:txBody>
          <a:bodyPr>
            <a:normAutofit lnSpcReduction="10000"/>
          </a:bodyPr>
          <a:lstStyle/>
          <a:p>
            <a:r>
              <a:rPr lang="en-US" dirty="0"/>
              <a:t>Electrical Safety – DC</a:t>
            </a:r>
          </a:p>
          <a:p>
            <a:pPr lvl="1"/>
            <a:r>
              <a:rPr lang="en-US" dirty="0"/>
              <a:t>Single Panel = 50V with 10 Amps – ARC Welding is 50-60V DC</a:t>
            </a:r>
          </a:p>
          <a:p>
            <a:pPr lvl="1"/>
            <a:r>
              <a:rPr lang="en-US" dirty="0"/>
              <a:t>Multiple Panel – 400V to 600V – 10 amps =  8000 Watts Instantly Available</a:t>
            </a:r>
          </a:p>
          <a:p>
            <a:pPr lvl="2"/>
            <a:r>
              <a:rPr lang="en-US" dirty="0"/>
              <a:t>ARC Flash and ARC Blast are possible and likely</a:t>
            </a:r>
          </a:p>
          <a:p>
            <a:pPr lvl="1"/>
            <a:r>
              <a:rPr lang="en-US" dirty="0"/>
              <a:t>Use a Rapid Shutdown Device – Required in some states, should be required in all</a:t>
            </a:r>
          </a:p>
          <a:p>
            <a:r>
              <a:rPr lang="en-US" dirty="0"/>
              <a:t>Electrical Safety – AC</a:t>
            </a:r>
          </a:p>
          <a:p>
            <a:pPr lvl="1"/>
            <a:r>
              <a:rPr lang="en-US" dirty="0"/>
              <a:t>110 – 120 V AC – 60 Amps – Same String above</a:t>
            </a:r>
          </a:p>
          <a:p>
            <a:pPr lvl="1"/>
            <a:r>
              <a:rPr lang="en-US" dirty="0"/>
              <a:t>Wet </a:t>
            </a:r>
            <a:r>
              <a:rPr lang="en-US" dirty="0" err="1"/>
              <a:t>Environemnt</a:t>
            </a:r>
            <a:endParaRPr lang="en-US" dirty="0"/>
          </a:p>
          <a:p>
            <a:pPr lvl="1"/>
            <a:r>
              <a:rPr lang="en-US" dirty="0"/>
              <a:t>Micro Inverter does do sensing</a:t>
            </a:r>
          </a:p>
          <a:p>
            <a:pPr lvl="1"/>
            <a:r>
              <a:rPr lang="en-US" dirty="0"/>
              <a:t>Primary protection is Breaker</a:t>
            </a:r>
          </a:p>
          <a:p>
            <a:endParaRPr lang="en-US" dirty="0"/>
          </a:p>
          <a:p>
            <a:pPr lvl="1"/>
            <a:endParaRPr lang="en-US" dirty="0"/>
          </a:p>
        </p:txBody>
      </p:sp>
    </p:spTree>
    <p:extLst>
      <p:ext uri="{BB962C8B-B14F-4D97-AF65-F5344CB8AC3E}">
        <p14:creationId xmlns:p14="http://schemas.microsoft.com/office/powerpoint/2010/main" val="223137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3366-683C-50E5-D162-CAA573CE39D2}"/>
              </a:ext>
            </a:extLst>
          </p:cNvPr>
          <p:cNvSpPr>
            <a:spLocks noGrp="1"/>
          </p:cNvSpPr>
          <p:nvPr>
            <p:ph type="title"/>
          </p:nvPr>
        </p:nvSpPr>
        <p:spPr/>
        <p:txBody>
          <a:bodyPr/>
          <a:lstStyle/>
          <a:p>
            <a:r>
              <a:rPr lang="en-US" dirty="0"/>
              <a:t>Solar Panel Safety – DC – Rapid Shutdown</a:t>
            </a:r>
          </a:p>
        </p:txBody>
      </p:sp>
      <p:sp>
        <p:nvSpPr>
          <p:cNvPr id="3" name="Content Placeholder 2">
            <a:extLst>
              <a:ext uri="{FF2B5EF4-FFF2-40B4-BE49-F238E27FC236}">
                <a16:creationId xmlns:a16="http://schemas.microsoft.com/office/drawing/2014/main" id="{968218EE-AFEB-D828-2659-77253AA9C2FD}"/>
              </a:ext>
            </a:extLst>
          </p:cNvPr>
          <p:cNvSpPr>
            <a:spLocks noGrp="1"/>
          </p:cNvSpPr>
          <p:nvPr>
            <p:ph idx="1"/>
          </p:nvPr>
        </p:nvSpPr>
        <p:spPr>
          <a:xfrm>
            <a:off x="700635" y="2221992"/>
            <a:ext cx="5067119" cy="4073300"/>
          </a:xfrm>
        </p:spPr>
        <p:txBody>
          <a:bodyPr/>
          <a:lstStyle/>
          <a:p>
            <a:r>
              <a:rPr lang="en-US" dirty="0"/>
              <a:t> National Electrical Code (NEC) 690.12 section covers rapid shutdown devices (RSDs) for solar photovoltaic (PV) systems on buildings. The purpose of RSDs is to reduce the risk of shock for emergency personnel.</a:t>
            </a:r>
          </a:p>
          <a:p>
            <a:r>
              <a:rPr lang="en-US" dirty="0"/>
              <a:t> Panel Output is reduced to zero</a:t>
            </a:r>
          </a:p>
          <a:p>
            <a:r>
              <a:rPr lang="en-US" dirty="0"/>
              <a:t>Optimizes for shading</a:t>
            </a:r>
          </a:p>
          <a:p>
            <a:r>
              <a:rPr lang="en-US" dirty="0"/>
              <a:t>Allows monitoring per panel</a:t>
            </a:r>
          </a:p>
          <a:p>
            <a:endParaRPr lang="en-US" dirty="0"/>
          </a:p>
        </p:txBody>
      </p:sp>
      <p:pic>
        <p:nvPicPr>
          <p:cNvPr id="5" name="Picture 4" descr="A black electronic device with wires&#10;&#10;Description automatically generated">
            <a:extLst>
              <a:ext uri="{FF2B5EF4-FFF2-40B4-BE49-F238E27FC236}">
                <a16:creationId xmlns:a16="http://schemas.microsoft.com/office/drawing/2014/main" id="{26F8BD85-1B8F-B92C-007D-8B26894E5657}"/>
              </a:ext>
            </a:extLst>
          </p:cNvPr>
          <p:cNvPicPr>
            <a:picLocks noChangeAspect="1"/>
          </p:cNvPicPr>
          <p:nvPr/>
        </p:nvPicPr>
        <p:blipFill>
          <a:blip r:embed="rId3"/>
          <a:stretch>
            <a:fillRect/>
          </a:stretch>
        </p:blipFill>
        <p:spPr>
          <a:xfrm>
            <a:off x="5644661" y="1909873"/>
            <a:ext cx="3991708" cy="3925181"/>
          </a:xfrm>
          <a:prstGeom prst="rect">
            <a:avLst/>
          </a:prstGeom>
        </p:spPr>
      </p:pic>
      <p:pic>
        <p:nvPicPr>
          <p:cNvPr id="19458" name="Picture 2" descr="TS4 Systems - Methods of Deployment – Tigo Help Center">
            <a:extLst>
              <a:ext uri="{FF2B5EF4-FFF2-40B4-BE49-F238E27FC236}">
                <a16:creationId xmlns:a16="http://schemas.microsoft.com/office/drawing/2014/main" id="{C24CB8F9-A38E-163A-C27E-A6F69AC12D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33" y="1698823"/>
            <a:ext cx="3311032" cy="104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505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C6156-FC08-11F2-CF6A-DC3F7B6E36E9}"/>
              </a:ext>
            </a:extLst>
          </p:cNvPr>
          <p:cNvSpPr>
            <a:spLocks noGrp="1"/>
          </p:cNvSpPr>
          <p:nvPr>
            <p:ph type="title"/>
          </p:nvPr>
        </p:nvSpPr>
        <p:spPr/>
        <p:txBody>
          <a:bodyPr/>
          <a:lstStyle/>
          <a:p>
            <a:r>
              <a:rPr lang="en-US" dirty="0"/>
              <a:t>Inverters – types and Kinds</a:t>
            </a:r>
          </a:p>
        </p:txBody>
      </p:sp>
      <p:sp>
        <p:nvSpPr>
          <p:cNvPr id="3" name="Content Placeholder 2">
            <a:extLst>
              <a:ext uri="{FF2B5EF4-FFF2-40B4-BE49-F238E27FC236}">
                <a16:creationId xmlns:a16="http://schemas.microsoft.com/office/drawing/2014/main" id="{C53B57BF-BA89-3976-1396-A34E53A46FFF}"/>
              </a:ext>
            </a:extLst>
          </p:cNvPr>
          <p:cNvSpPr>
            <a:spLocks noGrp="1"/>
          </p:cNvSpPr>
          <p:nvPr>
            <p:ph idx="1"/>
          </p:nvPr>
        </p:nvSpPr>
        <p:spPr/>
        <p:txBody>
          <a:bodyPr/>
          <a:lstStyle/>
          <a:p>
            <a:r>
              <a:rPr lang="en-US" dirty="0"/>
              <a:t>Micro Inverters – Mounted behind panel – Give AC output at the roof for each panel</a:t>
            </a:r>
          </a:p>
          <a:p>
            <a:r>
              <a:rPr lang="en-US" dirty="0"/>
              <a:t>Grid Tied Inverter – Typically no battery, centralized</a:t>
            </a:r>
          </a:p>
          <a:p>
            <a:r>
              <a:rPr lang="en-US" dirty="0"/>
              <a:t>String Inverter – Converts a “string” of multiple panels high voltage dc into ac.</a:t>
            </a:r>
          </a:p>
          <a:p>
            <a:r>
              <a:rPr lang="en-US" dirty="0"/>
              <a:t>Off Grid Inverters – Designed to power house/shed without a utility connection</a:t>
            </a:r>
          </a:p>
          <a:p>
            <a:r>
              <a:rPr lang="en-US" dirty="0"/>
              <a:t>Hybrid inverter – Combines Off-Grid, Grid Tied, and String Inverter into one device</a:t>
            </a:r>
          </a:p>
          <a:p>
            <a:pPr marL="0" indent="0">
              <a:buNone/>
            </a:pPr>
            <a:endParaRPr lang="en-US" dirty="0"/>
          </a:p>
          <a:p>
            <a:endParaRPr lang="en-US" dirty="0"/>
          </a:p>
        </p:txBody>
      </p:sp>
    </p:spTree>
    <p:extLst>
      <p:ext uri="{BB962C8B-B14F-4D97-AF65-F5344CB8AC3E}">
        <p14:creationId xmlns:p14="http://schemas.microsoft.com/office/powerpoint/2010/main" val="28981919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04520-1B6B-FBBD-F2BE-1273B30ADB2D}"/>
              </a:ext>
            </a:extLst>
          </p:cNvPr>
          <p:cNvSpPr>
            <a:spLocks noGrp="1"/>
          </p:cNvSpPr>
          <p:nvPr>
            <p:ph type="title"/>
          </p:nvPr>
        </p:nvSpPr>
        <p:spPr/>
        <p:txBody>
          <a:bodyPr/>
          <a:lstStyle/>
          <a:p>
            <a:r>
              <a:rPr lang="en-US" dirty="0"/>
              <a:t>Inverters – The ”Components” </a:t>
            </a:r>
          </a:p>
        </p:txBody>
      </p:sp>
      <p:sp>
        <p:nvSpPr>
          <p:cNvPr id="3" name="Content Placeholder 2">
            <a:extLst>
              <a:ext uri="{FF2B5EF4-FFF2-40B4-BE49-F238E27FC236}">
                <a16:creationId xmlns:a16="http://schemas.microsoft.com/office/drawing/2014/main" id="{E6D86E66-025F-352F-A8E3-8712B07C84DC}"/>
              </a:ext>
            </a:extLst>
          </p:cNvPr>
          <p:cNvSpPr>
            <a:spLocks noGrp="1"/>
          </p:cNvSpPr>
          <p:nvPr>
            <p:ph idx="1"/>
          </p:nvPr>
        </p:nvSpPr>
        <p:spPr/>
        <p:txBody>
          <a:bodyPr/>
          <a:lstStyle/>
          <a:p>
            <a:r>
              <a:rPr lang="en-US" dirty="0"/>
              <a:t>MPPT – Solar Charge Controller - </a:t>
            </a:r>
            <a:r>
              <a:rPr lang="en-US" b="0" i="0" dirty="0">
                <a:solidFill>
                  <a:srgbClr val="001D35"/>
                </a:solidFill>
                <a:effectLst/>
                <a:highlight>
                  <a:srgbClr val="FFFFFF"/>
                </a:highlight>
                <a:latin typeface="Google Sans"/>
              </a:rPr>
              <a:t>MPPT stands for Maximum Power Point Tracking. It's a technique that maximizes the amount of energy that can be extracted from a variable power source. MPPT is most commonly used in solar panels.</a:t>
            </a:r>
          </a:p>
          <a:p>
            <a:pPr lvl="1"/>
            <a:r>
              <a:rPr lang="en-US" dirty="0">
                <a:solidFill>
                  <a:srgbClr val="001D35"/>
                </a:solidFill>
                <a:highlight>
                  <a:srgbClr val="FFFFFF"/>
                </a:highlight>
                <a:latin typeface="Google Sans"/>
              </a:rPr>
              <a:t>This may be a separate box or component or integrated into a all-in-one.</a:t>
            </a:r>
          </a:p>
          <a:p>
            <a:r>
              <a:rPr lang="en-US" dirty="0"/>
              <a:t>Battery Charger – This is the part that can take either the output of the MPPT or AC from utility, convert to battery voltage (48V For example) and monitor and charge battery.</a:t>
            </a:r>
          </a:p>
          <a:p>
            <a:r>
              <a:rPr lang="en-US" dirty="0"/>
              <a:t>Inverter – The component that can take “power” from solar and convert it to AC.</a:t>
            </a:r>
          </a:p>
          <a:p>
            <a:r>
              <a:rPr lang="en-US" dirty="0"/>
              <a:t>Bypass – This part allows the 200A mains ac to go thru the inverter when battery is low.</a:t>
            </a:r>
          </a:p>
        </p:txBody>
      </p:sp>
    </p:spTree>
    <p:extLst>
      <p:ext uri="{BB962C8B-B14F-4D97-AF65-F5344CB8AC3E}">
        <p14:creationId xmlns:p14="http://schemas.microsoft.com/office/powerpoint/2010/main" val="2901001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CE3DB-2CE3-6E8D-0A34-B26615751FAF}"/>
              </a:ext>
            </a:extLst>
          </p:cNvPr>
          <p:cNvSpPr>
            <a:spLocks noGrp="1"/>
          </p:cNvSpPr>
          <p:nvPr>
            <p:ph type="title"/>
          </p:nvPr>
        </p:nvSpPr>
        <p:spPr/>
        <p:txBody>
          <a:bodyPr/>
          <a:lstStyle/>
          <a:p>
            <a:r>
              <a:rPr lang="en-US" dirty="0"/>
              <a:t>Batteries – Types</a:t>
            </a:r>
            <a:r>
              <a:rPr lang="en-US" baseline="0" dirty="0"/>
              <a:t> and KINDS</a:t>
            </a:r>
            <a:endParaRPr lang="en-US" dirty="0"/>
          </a:p>
        </p:txBody>
      </p:sp>
      <p:sp>
        <p:nvSpPr>
          <p:cNvPr id="3" name="Content Placeholder 2">
            <a:extLst>
              <a:ext uri="{FF2B5EF4-FFF2-40B4-BE49-F238E27FC236}">
                <a16:creationId xmlns:a16="http://schemas.microsoft.com/office/drawing/2014/main" id="{C7B6AE60-62DA-B222-DD62-531422870DE1}"/>
              </a:ext>
            </a:extLst>
          </p:cNvPr>
          <p:cNvSpPr>
            <a:spLocks noGrp="1"/>
          </p:cNvSpPr>
          <p:nvPr>
            <p:ph idx="1"/>
          </p:nvPr>
        </p:nvSpPr>
        <p:spPr/>
        <p:txBody>
          <a:bodyPr/>
          <a:lstStyle/>
          <a:p>
            <a:r>
              <a:rPr lang="en-US" dirty="0"/>
              <a:t>Li-ion – High Density but prone to fire. (That cannot be put out)</a:t>
            </a:r>
          </a:p>
          <a:p>
            <a:r>
              <a:rPr lang="en-US" dirty="0"/>
              <a:t>LiFePO4 - Stable, less likely to catch fire. 4-5 times the life of lithium ion, easy to recycle</a:t>
            </a:r>
          </a:p>
          <a:p>
            <a:r>
              <a:rPr lang="en-US" dirty="0"/>
              <a:t>Deep Cycle Lead Acid – Old School, still around but not recommended. Density is low, Mostly being taken over by LiFePO4, that “look” like Deep cycle.</a:t>
            </a:r>
          </a:p>
          <a:p>
            <a:r>
              <a:rPr lang="en-US" dirty="0"/>
              <a:t>Sodium Ion (Future) – New Sodium battery, that offers the benefits at LiFePO4 at lower cost. TBD as it emerges.</a:t>
            </a:r>
          </a:p>
          <a:p>
            <a:r>
              <a:rPr lang="en-US" dirty="0"/>
              <a:t>Solid State Batteries (Future) – Coming soon – highest density lowest cost per watt. Video attached. </a:t>
            </a:r>
          </a:p>
          <a:p>
            <a:endParaRPr lang="en-US" dirty="0"/>
          </a:p>
        </p:txBody>
      </p:sp>
    </p:spTree>
    <p:extLst>
      <p:ext uri="{BB962C8B-B14F-4D97-AF65-F5344CB8AC3E}">
        <p14:creationId xmlns:p14="http://schemas.microsoft.com/office/powerpoint/2010/main" val="418443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D3BC-05CC-EB72-89B7-7423CE689C48}"/>
              </a:ext>
            </a:extLst>
          </p:cNvPr>
          <p:cNvSpPr>
            <a:spLocks noGrp="1"/>
          </p:cNvSpPr>
          <p:nvPr>
            <p:ph type="title"/>
          </p:nvPr>
        </p:nvSpPr>
        <p:spPr/>
        <p:txBody>
          <a:bodyPr/>
          <a:lstStyle/>
          <a:p>
            <a:r>
              <a:rPr lang="en-US" dirty="0"/>
              <a:t>METER</a:t>
            </a:r>
            <a:r>
              <a:rPr lang="en-US" baseline="0" dirty="0"/>
              <a:t> to inverter (MID) “Accessories”</a:t>
            </a:r>
            <a:endParaRPr lang="en-US" dirty="0"/>
          </a:p>
        </p:txBody>
      </p:sp>
      <p:sp>
        <p:nvSpPr>
          <p:cNvPr id="3" name="Content Placeholder 2">
            <a:extLst>
              <a:ext uri="{FF2B5EF4-FFF2-40B4-BE49-F238E27FC236}">
                <a16:creationId xmlns:a16="http://schemas.microsoft.com/office/drawing/2014/main" id="{F1BFC2E3-88A5-7D3D-8C5F-E008EF5B28D7}"/>
              </a:ext>
            </a:extLst>
          </p:cNvPr>
          <p:cNvSpPr>
            <a:spLocks noGrp="1"/>
          </p:cNvSpPr>
          <p:nvPr>
            <p:ph idx="1"/>
          </p:nvPr>
        </p:nvSpPr>
        <p:spPr/>
        <p:txBody>
          <a:bodyPr/>
          <a:lstStyle/>
          <a:p>
            <a:r>
              <a:rPr lang="en-US" dirty="0"/>
              <a:t>Traditional solution needs:</a:t>
            </a:r>
          </a:p>
          <a:p>
            <a:pPr lvl="1"/>
            <a:r>
              <a:rPr lang="en-US" dirty="0"/>
              <a:t>Breaker Panel with connection to meter</a:t>
            </a:r>
          </a:p>
          <a:p>
            <a:pPr lvl="2"/>
            <a:r>
              <a:rPr lang="en-US" dirty="0"/>
              <a:t>A breaker for each inverter</a:t>
            </a:r>
          </a:p>
          <a:p>
            <a:pPr lvl="1"/>
            <a:r>
              <a:rPr lang="en-US" dirty="0"/>
              <a:t>A Bypass Switch (200 Amp) to bypass the inverter</a:t>
            </a:r>
          </a:p>
          <a:p>
            <a:pPr lvl="1"/>
            <a:r>
              <a:rPr lang="en-US" dirty="0"/>
              <a:t>A Breaker panel to inverters input</a:t>
            </a:r>
          </a:p>
          <a:p>
            <a:pPr lvl="1"/>
            <a:r>
              <a:rPr lang="en-US" dirty="0"/>
              <a:t>A breaker panel for inverters output</a:t>
            </a:r>
          </a:p>
          <a:p>
            <a:pPr lvl="1"/>
            <a:r>
              <a:rPr lang="en-US" dirty="0"/>
              <a:t>Generator input distribution panel</a:t>
            </a:r>
          </a:p>
          <a:p>
            <a:pPr lvl="2"/>
            <a:r>
              <a:rPr lang="en-US" dirty="0"/>
              <a:t>To connect each inverter</a:t>
            </a:r>
          </a:p>
          <a:p>
            <a:r>
              <a:rPr lang="en-US" dirty="0"/>
              <a:t>Messy yet? (Have the design with part numbers if someone really wants to do this)</a:t>
            </a:r>
          </a:p>
          <a:p>
            <a:pPr lvl="1"/>
            <a:endParaRPr lang="en-US" dirty="0"/>
          </a:p>
        </p:txBody>
      </p:sp>
    </p:spTree>
    <p:extLst>
      <p:ext uri="{BB962C8B-B14F-4D97-AF65-F5344CB8AC3E}">
        <p14:creationId xmlns:p14="http://schemas.microsoft.com/office/powerpoint/2010/main" val="3565031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68E65-1216-1364-BB5E-AA829FBF8F98}"/>
              </a:ext>
            </a:extLst>
          </p:cNvPr>
          <p:cNvSpPr>
            <a:spLocks noGrp="1"/>
          </p:cNvSpPr>
          <p:nvPr>
            <p:ph type="title"/>
          </p:nvPr>
        </p:nvSpPr>
        <p:spPr/>
        <p:txBody>
          <a:bodyPr>
            <a:normAutofit fontScale="90000"/>
          </a:bodyPr>
          <a:lstStyle/>
          <a:p>
            <a:r>
              <a:rPr lang="en-US" baseline="0" dirty="0"/>
              <a:t>Module 2 – Physical Plant/Design Implementation </a:t>
            </a:r>
            <a:br>
              <a:rPr lang="en-US" baseline="0" dirty="0"/>
            </a:br>
            <a:endParaRPr lang="en-US" dirty="0"/>
          </a:p>
        </p:txBody>
      </p:sp>
      <p:sp>
        <p:nvSpPr>
          <p:cNvPr id="3" name="Content Placeholder 2">
            <a:extLst>
              <a:ext uri="{FF2B5EF4-FFF2-40B4-BE49-F238E27FC236}">
                <a16:creationId xmlns:a16="http://schemas.microsoft.com/office/drawing/2014/main" id="{54961634-AB97-98D0-7638-01FCC4386180}"/>
              </a:ext>
            </a:extLst>
          </p:cNvPr>
          <p:cNvSpPr>
            <a:spLocks noGrp="1"/>
          </p:cNvSpPr>
          <p:nvPr>
            <p:ph idx="1"/>
          </p:nvPr>
        </p:nvSpPr>
        <p:spPr/>
        <p:txBody>
          <a:bodyPr/>
          <a:lstStyle/>
          <a:p>
            <a:r>
              <a:rPr lang="en-US" dirty="0"/>
              <a:t>Inverter Choice</a:t>
            </a:r>
          </a:p>
          <a:p>
            <a:r>
              <a:rPr lang="en-US" dirty="0"/>
              <a:t>Battery Choice</a:t>
            </a:r>
          </a:p>
        </p:txBody>
      </p:sp>
    </p:spTree>
    <p:extLst>
      <p:ext uri="{BB962C8B-B14F-4D97-AF65-F5344CB8AC3E}">
        <p14:creationId xmlns:p14="http://schemas.microsoft.com/office/powerpoint/2010/main" val="42083797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D07C7-B1E4-C8F4-9622-96A4584B4C33}"/>
              </a:ext>
            </a:extLst>
          </p:cNvPr>
          <p:cNvSpPr>
            <a:spLocks noGrp="1"/>
          </p:cNvSpPr>
          <p:nvPr>
            <p:ph type="title"/>
          </p:nvPr>
        </p:nvSpPr>
        <p:spPr/>
        <p:txBody>
          <a:bodyPr/>
          <a:lstStyle/>
          <a:p>
            <a:r>
              <a:rPr lang="en-US" dirty="0"/>
              <a:t>Hybrid Inverter – All IN ONE</a:t>
            </a:r>
          </a:p>
        </p:txBody>
      </p:sp>
      <p:sp>
        <p:nvSpPr>
          <p:cNvPr id="3" name="Content Placeholder 2">
            <a:extLst>
              <a:ext uri="{FF2B5EF4-FFF2-40B4-BE49-F238E27FC236}">
                <a16:creationId xmlns:a16="http://schemas.microsoft.com/office/drawing/2014/main" id="{872C3068-44D6-2C15-F0EC-E67ADE3B4FAA}"/>
              </a:ext>
            </a:extLst>
          </p:cNvPr>
          <p:cNvSpPr>
            <a:spLocks noGrp="1"/>
          </p:cNvSpPr>
          <p:nvPr>
            <p:ph idx="1"/>
          </p:nvPr>
        </p:nvSpPr>
        <p:spPr>
          <a:xfrm>
            <a:off x="700635" y="2221992"/>
            <a:ext cx="4545133" cy="3721608"/>
          </a:xfrm>
        </p:spPr>
        <p:txBody>
          <a:bodyPr>
            <a:normAutofit fontScale="92500" lnSpcReduction="20000"/>
          </a:bodyPr>
          <a:lstStyle/>
          <a:p>
            <a:r>
              <a:rPr lang="en-US" dirty="0" err="1"/>
              <a:t>FlexBoss</a:t>
            </a:r>
            <a:r>
              <a:rPr lang="en-US" dirty="0"/>
              <a:t> 21 – </a:t>
            </a:r>
          </a:p>
          <a:p>
            <a:pPr lvl="1"/>
            <a:r>
              <a:rPr lang="en-US" dirty="0"/>
              <a:t>16kw Power Output per inverter</a:t>
            </a:r>
          </a:p>
          <a:p>
            <a:pPr lvl="1"/>
            <a:r>
              <a:rPr lang="en-US" dirty="0"/>
              <a:t>21kw Solar Input</a:t>
            </a:r>
          </a:p>
          <a:p>
            <a:r>
              <a:rPr lang="en-US" dirty="0"/>
              <a:t>To make this simple to install – We will use a “Hybrid” all-in-one inverter.</a:t>
            </a:r>
          </a:p>
          <a:p>
            <a:r>
              <a:rPr lang="en-US" dirty="0"/>
              <a:t>This has all the components, except the bypass.</a:t>
            </a:r>
          </a:p>
          <a:p>
            <a:r>
              <a:rPr lang="en-US" dirty="0"/>
              <a:t>Software/settings control its operating mode. </a:t>
            </a:r>
          </a:p>
          <a:p>
            <a:r>
              <a:rPr lang="en-US" dirty="0"/>
              <a:t>Complete solution for </a:t>
            </a:r>
            <a:r>
              <a:rPr lang="en-US" dirty="0" err="1"/>
              <a:t>offgrid</a:t>
            </a:r>
            <a:r>
              <a:rPr lang="en-US" dirty="0"/>
              <a:t> for 16kw and up to 50 +/- panels</a:t>
            </a:r>
          </a:p>
        </p:txBody>
      </p:sp>
      <p:pic>
        <p:nvPicPr>
          <p:cNvPr id="5" name="Picture 4" descr="A close-up of a grey electronic device&#10;&#10;Description automatically generated">
            <a:extLst>
              <a:ext uri="{FF2B5EF4-FFF2-40B4-BE49-F238E27FC236}">
                <a16:creationId xmlns:a16="http://schemas.microsoft.com/office/drawing/2014/main" id="{91262B4F-2AF4-87F7-4E39-A873E669504E}"/>
              </a:ext>
            </a:extLst>
          </p:cNvPr>
          <p:cNvPicPr>
            <a:picLocks noChangeAspect="1"/>
          </p:cNvPicPr>
          <p:nvPr/>
        </p:nvPicPr>
        <p:blipFill>
          <a:blip r:embed="rId2"/>
          <a:stretch>
            <a:fillRect/>
          </a:stretch>
        </p:blipFill>
        <p:spPr>
          <a:xfrm>
            <a:off x="8094436" y="1041400"/>
            <a:ext cx="3873500" cy="4902200"/>
          </a:xfrm>
          <a:prstGeom prst="rect">
            <a:avLst/>
          </a:prstGeom>
        </p:spPr>
      </p:pic>
    </p:spTree>
    <p:extLst>
      <p:ext uri="{BB962C8B-B14F-4D97-AF65-F5344CB8AC3E}">
        <p14:creationId xmlns:p14="http://schemas.microsoft.com/office/powerpoint/2010/main" val="1618761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CD3E5-B03A-F6EA-C76C-AD91C8175995}"/>
              </a:ext>
            </a:extLst>
          </p:cNvPr>
          <p:cNvSpPr>
            <a:spLocks noGrp="1"/>
          </p:cNvSpPr>
          <p:nvPr>
            <p:ph type="title"/>
          </p:nvPr>
        </p:nvSpPr>
        <p:spPr/>
        <p:txBody>
          <a:bodyPr/>
          <a:lstStyle/>
          <a:p>
            <a:r>
              <a:rPr lang="en-US" dirty="0"/>
              <a:t>Battery –Our Choice </a:t>
            </a:r>
          </a:p>
        </p:txBody>
      </p:sp>
      <p:sp>
        <p:nvSpPr>
          <p:cNvPr id="3" name="Content Placeholder 2">
            <a:extLst>
              <a:ext uri="{FF2B5EF4-FFF2-40B4-BE49-F238E27FC236}">
                <a16:creationId xmlns:a16="http://schemas.microsoft.com/office/drawing/2014/main" id="{BD8CD828-E6CB-583A-B88E-0C85C6540458}"/>
              </a:ext>
            </a:extLst>
          </p:cNvPr>
          <p:cNvSpPr>
            <a:spLocks noGrp="1"/>
          </p:cNvSpPr>
          <p:nvPr>
            <p:ph idx="1"/>
          </p:nvPr>
        </p:nvSpPr>
        <p:spPr>
          <a:xfrm>
            <a:off x="700635" y="1780674"/>
            <a:ext cx="5395365" cy="4162926"/>
          </a:xfrm>
        </p:spPr>
        <p:txBody>
          <a:bodyPr>
            <a:normAutofit fontScale="70000" lnSpcReduction="20000"/>
          </a:bodyPr>
          <a:lstStyle/>
          <a:p>
            <a:r>
              <a:rPr lang="en-US" dirty="0"/>
              <a:t>EG4-WallMount Indoor Battery </a:t>
            </a:r>
          </a:p>
          <a:p>
            <a:pPr lvl="1"/>
            <a:r>
              <a:rPr lang="en-US" dirty="0"/>
              <a:t> 48V 280Ah</a:t>
            </a:r>
          </a:p>
          <a:p>
            <a:pPr lvl="1"/>
            <a:r>
              <a:rPr lang="en-US" dirty="0"/>
              <a:t> 14.3kWh </a:t>
            </a:r>
          </a:p>
          <a:p>
            <a:pPr lvl="1"/>
            <a:r>
              <a:rPr lang="en-US" dirty="0"/>
              <a:t> Indoor </a:t>
            </a:r>
          </a:p>
          <a:p>
            <a:pPr lvl="1"/>
            <a:r>
              <a:rPr lang="en-US" dirty="0"/>
              <a:t>Heated </a:t>
            </a:r>
          </a:p>
          <a:p>
            <a:pPr lvl="1"/>
            <a:r>
              <a:rPr lang="en-US" dirty="0"/>
              <a:t>UL1973, UL9540A </a:t>
            </a:r>
          </a:p>
          <a:p>
            <a:pPr lvl="1"/>
            <a:r>
              <a:rPr lang="en-US" dirty="0"/>
              <a:t> 10-Year Warranty</a:t>
            </a:r>
          </a:p>
          <a:p>
            <a:r>
              <a:rPr lang="en-US" dirty="0"/>
              <a:t>Wall Mount 280Ah LiFePO4 with a BMS</a:t>
            </a:r>
          </a:p>
          <a:p>
            <a:pPr lvl="1"/>
            <a:r>
              <a:rPr lang="en-US" dirty="0"/>
              <a:t>BMS Handles monitoring battery, and balances it.</a:t>
            </a:r>
          </a:p>
          <a:p>
            <a:pPr lvl="1"/>
            <a:r>
              <a:rPr lang="en-US" dirty="0"/>
              <a:t>Heating System to control temp</a:t>
            </a:r>
          </a:p>
          <a:p>
            <a:pPr lvl="1"/>
            <a:r>
              <a:rPr lang="en-US" dirty="0"/>
              <a:t>Built In Fire Arrestors</a:t>
            </a:r>
          </a:p>
          <a:p>
            <a:pPr lvl="1"/>
            <a:r>
              <a:rPr lang="en-US" dirty="0"/>
              <a:t>48 Volt (54V Actual) – Why?</a:t>
            </a:r>
          </a:p>
          <a:p>
            <a:pPr lvl="1"/>
            <a:r>
              <a:rPr lang="en-US" dirty="0"/>
              <a:t>200 Amp continuous, recommended 60A to 120A</a:t>
            </a:r>
          </a:p>
          <a:p>
            <a:pPr lvl="1"/>
            <a:r>
              <a:rPr lang="en-US" dirty="0"/>
              <a:t>Recommended watts out = 8.3 Kw</a:t>
            </a:r>
          </a:p>
          <a:p>
            <a:r>
              <a:rPr lang="en-US" dirty="0"/>
              <a:t>For two inverters – 4 batteries is recommended – Giving 33.2kw</a:t>
            </a:r>
          </a:p>
        </p:txBody>
      </p:sp>
      <p:pic>
        <p:nvPicPr>
          <p:cNvPr id="1026" name="Picture 2" descr="Front view of EG4-WallMount Indoor Battery 280AH, angled to the right">
            <a:extLst>
              <a:ext uri="{FF2B5EF4-FFF2-40B4-BE49-F238E27FC236}">
                <a16:creationId xmlns:a16="http://schemas.microsoft.com/office/drawing/2014/main" id="{AE5B1E18-4BAD-AFDD-ACE0-7F9C61613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0100" y="1903185"/>
            <a:ext cx="3485243" cy="3485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359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489C2-C4EC-D69A-2579-53CE6F15FA9D}"/>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4113760F-82E5-26AE-7955-00A5F6BAD616}"/>
              </a:ext>
            </a:extLst>
          </p:cNvPr>
          <p:cNvSpPr>
            <a:spLocks noGrp="1"/>
          </p:cNvSpPr>
          <p:nvPr>
            <p:ph idx="1"/>
          </p:nvPr>
        </p:nvSpPr>
        <p:spPr/>
        <p:txBody>
          <a:bodyPr/>
          <a:lstStyle/>
          <a:p>
            <a:r>
              <a:rPr lang="en-US" dirty="0"/>
              <a:t>Module</a:t>
            </a:r>
          </a:p>
          <a:p>
            <a:pPr lvl="1"/>
            <a:r>
              <a:rPr lang="en-US" dirty="0"/>
              <a:t>Module 1 – Issues, Theories,</a:t>
            </a:r>
            <a:r>
              <a:rPr lang="en-US" baseline="0" dirty="0"/>
              <a:t> and Problems </a:t>
            </a:r>
          </a:p>
          <a:p>
            <a:pPr lvl="1"/>
            <a:r>
              <a:rPr lang="en-US" baseline="0" dirty="0"/>
              <a:t>Module 2 – Physical Plant/Design Implementation </a:t>
            </a:r>
          </a:p>
          <a:p>
            <a:pPr lvl="1"/>
            <a:r>
              <a:rPr lang="en-US" baseline="0" dirty="0"/>
              <a:t>Module 3 – Electrical, Settings</a:t>
            </a:r>
          </a:p>
        </p:txBody>
      </p:sp>
    </p:spTree>
    <p:extLst>
      <p:ext uri="{BB962C8B-B14F-4D97-AF65-F5344CB8AC3E}">
        <p14:creationId xmlns:p14="http://schemas.microsoft.com/office/powerpoint/2010/main" val="2530010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D18A-0DE9-9FD1-E655-14AEFB0F62FE}"/>
              </a:ext>
            </a:extLst>
          </p:cNvPr>
          <p:cNvSpPr>
            <a:spLocks noGrp="1"/>
          </p:cNvSpPr>
          <p:nvPr>
            <p:ph type="title"/>
          </p:nvPr>
        </p:nvSpPr>
        <p:spPr/>
        <p:txBody>
          <a:bodyPr/>
          <a:lstStyle/>
          <a:p>
            <a:r>
              <a:rPr lang="en-US" dirty="0"/>
              <a:t>MID – Better Solution</a:t>
            </a:r>
          </a:p>
        </p:txBody>
      </p:sp>
      <p:sp>
        <p:nvSpPr>
          <p:cNvPr id="3" name="Content Placeholder 2">
            <a:extLst>
              <a:ext uri="{FF2B5EF4-FFF2-40B4-BE49-F238E27FC236}">
                <a16:creationId xmlns:a16="http://schemas.microsoft.com/office/drawing/2014/main" id="{988CD801-444F-C8D4-44AD-390841697DDE}"/>
              </a:ext>
            </a:extLst>
          </p:cNvPr>
          <p:cNvSpPr>
            <a:spLocks noGrp="1"/>
          </p:cNvSpPr>
          <p:nvPr>
            <p:ph idx="1"/>
          </p:nvPr>
        </p:nvSpPr>
        <p:spPr>
          <a:xfrm>
            <a:off x="700636" y="2221992"/>
            <a:ext cx="4629354" cy="3601292"/>
          </a:xfrm>
        </p:spPr>
        <p:txBody>
          <a:bodyPr>
            <a:normAutofit fontScale="62500" lnSpcReduction="20000"/>
          </a:bodyPr>
          <a:lstStyle/>
          <a:p>
            <a:r>
              <a:rPr lang="en-US" dirty="0"/>
              <a:t>EG4 </a:t>
            </a:r>
            <a:r>
              <a:rPr lang="en-US" dirty="0" err="1"/>
              <a:t>Gridboss</a:t>
            </a:r>
            <a:endParaRPr lang="en-US" dirty="0"/>
          </a:p>
          <a:p>
            <a:pPr lvl="1"/>
            <a:r>
              <a:rPr lang="en-US" dirty="0"/>
              <a:t>Service Entrance</a:t>
            </a:r>
          </a:p>
          <a:p>
            <a:pPr lvl="1"/>
            <a:r>
              <a:rPr lang="en-US" dirty="0"/>
              <a:t>Breakers for up to 3 inverters</a:t>
            </a:r>
          </a:p>
          <a:p>
            <a:pPr lvl="1"/>
            <a:r>
              <a:rPr lang="en-US" dirty="0"/>
              <a:t>Grid Bypass</a:t>
            </a:r>
          </a:p>
          <a:p>
            <a:pPr lvl="1"/>
            <a:r>
              <a:rPr lang="en-US" dirty="0"/>
              <a:t>Generator input and control</a:t>
            </a:r>
          </a:p>
          <a:p>
            <a:r>
              <a:rPr lang="en-US" dirty="0"/>
              <a:t>Wires / Breakers:</a:t>
            </a:r>
          </a:p>
          <a:p>
            <a:pPr lvl="1"/>
            <a:r>
              <a:rPr lang="en-US" dirty="0"/>
              <a:t>Meter to </a:t>
            </a:r>
            <a:r>
              <a:rPr lang="en-US" dirty="0" err="1"/>
              <a:t>Gridboss</a:t>
            </a:r>
            <a:r>
              <a:rPr lang="en-US" dirty="0"/>
              <a:t> (200 Amp)</a:t>
            </a:r>
          </a:p>
          <a:p>
            <a:pPr lvl="1"/>
            <a:r>
              <a:rPr lang="en-US" dirty="0" err="1"/>
              <a:t>Gridboss</a:t>
            </a:r>
            <a:r>
              <a:rPr lang="en-US" dirty="0"/>
              <a:t> to Main Panel (200 Amp)</a:t>
            </a:r>
          </a:p>
          <a:p>
            <a:pPr lvl="1"/>
            <a:r>
              <a:rPr lang="en-US" dirty="0"/>
              <a:t>Up to 3 wires to inverter (90-125 Amps)</a:t>
            </a:r>
          </a:p>
          <a:p>
            <a:pPr lvl="1"/>
            <a:r>
              <a:rPr lang="en-US" dirty="0"/>
              <a:t>Generator Input (Up to 125 Amps)</a:t>
            </a:r>
          </a:p>
          <a:p>
            <a:pPr lvl="1"/>
            <a:r>
              <a:rPr lang="en-US" dirty="0"/>
              <a:t>Typical is 5 or 6 wires complete for AC</a:t>
            </a:r>
          </a:p>
          <a:p>
            <a:r>
              <a:rPr lang="en-US" dirty="0"/>
              <a:t>Real Time Monitoring</a:t>
            </a:r>
          </a:p>
          <a:p>
            <a:r>
              <a:rPr lang="en-US" dirty="0"/>
              <a:t>Smart Ports allow system to be used to shed/electric car </a:t>
            </a:r>
            <a:r>
              <a:rPr lang="en-US" dirty="0" err="1"/>
              <a:t>etc</a:t>
            </a:r>
            <a:r>
              <a:rPr lang="en-US" dirty="0"/>
              <a:t> without further breakers, and ability to software control</a:t>
            </a:r>
          </a:p>
          <a:p>
            <a:endParaRPr lang="en-US" dirty="0"/>
          </a:p>
        </p:txBody>
      </p:sp>
      <p:pic>
        <p:nvPicPr>
          <p:cNvPr id="2050" name="Picture 2" descr="EG4 GridBOSS MID V2.1 | 200A Service Entrance">
            <a:extLst>
              <a:ext uri="{FF2B5EF4-FFF2-40B4-BE49-F238E27FC236}">
                <a16:creationId xmlns:a16="http://schemas.microsoft.com/office/drawing/2014/main" id="{A3CB0B4E-0A95-FC34-C796-7121EFDB0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3057" y="1016907"/>
            <a:ext cx="4824186" cy="482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0796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E3363-47FC-BEB1-A61E-12E0AE7FA192}"/>
              </a:ext>
            </a:extLst>
          </p:cNvPr>
          <p:cNvSpPr>
            <a:spLocks noGrp="1"/>
          </p:cNvSpPr>
          <p:nvPr>
            <p:ph type="title"/>
          </p:nvPr>
        </p:nvSpPr>
        <p:spPr/>
        <p:txBody>
          <a:bodyPr/>
          <a:lstStyle/>
          <a:p>
            <a:r>
              <a:rPr lang="en-US" dirty="0"/>
              <a:t>Solution Overview - Connections</a:t>
            </a:r>
          </a:p>
        </p:txBody>
      </p:sp>
      <p:sp>
        <p:nvSpPr>
          <p:cNvPr id="3" name="Content Placeholder 2">
            <a:extLst>
              <a:ext uri="{FF2B5EF4-FFF2-40B4-BE49-F238E27FC236}">
                <a16:creationId xmlns:a16="http://schemas.microsoft.com/office/drawing/2014/main" id="{441FF346-4A3C-B08F-2F2B-97F5500820CC}"/>
              </a:ext>
            </a:extLst>
          </p:cNvPr>
          <p:cNvSpPr>
            <a:spLocks noGrp="1"/>
          </p:cNvSpPr>
          <p:nvPr>
            <p:ph sz="half" idx="1"/>
          </p:nvPr>
        </p:nvSpPr>
        <p:spPr/>
        <p:txBody>
          <a:bodyPr/>
          <a:lstStyle/>
          <a:p>
            <a:r>
              <a:rPr lang="en-US" dirty="0" err="1"/>
              <a:t>Gridboss</a:t>
            </a:r>
            <a:r>
              <a:rPr lang="en-US" dirty="0"/>
              <a:t> </a:t>
            </a:r>
          </a:p>
          <a:p>
            <a:pPr lvl="1"/>
            <a:r>
              <a:rPr lang="en-US" dirty="0"/>
              <a:t>Connection to Meter</a:t>
            </a:r>
          </a:p>
          <a:p>
            <a:pPr lvl="1"/>
            <a:r>
              <a:rPr lang="en-US" dirty="0"/>
              <a:t>Connection To Generator</a:t>
            </a:r>
          </a:p>
          <a:p>
            <a:pPr lvl="1"/>
            <a:r>
              <a:rPr lang="en-US" dirty="0"/>
              <a:t>Connection To Main Panel – Main House</a:t>
            </a:r>
          </a:p>
          <a:p>
            <a:pPr lvl="1"/>
            <a:r>
              <a:rPr lang="en-US" dirty="0"/>
              <a:t>Connection To Barn (Via </a:t>
            </a:r>
            <a:r>
              <a:rPr lang="en-US" dirty="0" err="1"/>
              <a:t>SmartPort</a:t>
            </a:r>
            <a:r>
              <a:rPr lang="en-US" dirty="0"/>
              <a:t>)</a:t>
            </a:r>
          </a:p>
          <a:p>
            <a:pPr lvl="1"/>
            <a:r>
              <a:rPr lang="en-US" dirty="0"/>
              <a:t>Connection To </a:t>
            </a:r>
            <a:r>
              <a:rPr lang="en-US" dirty="0" err="1"/>
              <a:t>PowerPod</a:t>
            </a:r>
            <a:r>
              <a:rPr lang="en-US" dirty="0"/>
              <a:t> (Via </a:t>
            </a:r>
            <a:r>
              <a:rPr lang="en-US" dirty="0" err="1"/>
              <a:t>SmartPod</a:t>
            </a:r>
            <a:r>
              <a:rPr lang="en-US" dirty="0"/>
              <a:t>)</a:t>
            </a:r>
          </a:p>
          <a:p>
            <a:pPr lvl="1"/>
            <a:r>
              <a:rPr lang="en-US" dirty="0"/>
              <a:t>Connection to </a:t>
            </a:r>
            <a:r>
              <a:rPr lang="en-US" dirty="0" err="1"/>
              <a:t>HvacPod</a:t>
            </a:r>
            <a:r>
              <a:rPr lang="en-US" dirty="0"/>
              <a:t> (Via </a:t>
            </a:r>
            <a:r>
              <a:rPr lang="en-US" dirty="0" err="1"/>
              <a:t>SmartPort</a:t>
            </a:r>
            <a:r>
              <a:rPr lang="en-US" dirty="0"/>
              <a:t>)</a:t>
            </a:r>
          </a:p>
          <a:p>
            <a:pPr lvl="1"/>
            <a:r>
              <a:rPr lang="en-US" dirty="0"/>
              <a:t>Connection To </a:t>
            </a:r>
          </a:p>
          <a:p>
            <a:pPr lvl="1"/>
            <a:r>
              <a:rPr lang="en-US" dirty="0"/>
              <a:t>Connection to (2) Inverters</a:t>
            </a:r>
          </a:p>
          <a:p>
            <a:pPr lvl="1"/>
            <a:endParaRPr lang="en-US" dirty="0"/>
          </a:p>
          <a:p>
            <a:pPr lvl="1"/>
            <a:endParaRPr lang="en-US" dirty="0"/>
          </a:p>
        </p:txBody>
      </p:sp>
      <p:sp>
        <p:nvSpPr>
          <p:cNvPr id="4" name="Content Placeholder 3">
            <a:extLst>
              <a:ext uri="{FF2B5EF4-FFF2-40B4-BE49-F238E27FC236}">
                <a16:creationId xmlns:a16="http://schemas.microsoft.com/office/drawing/2014/main" id="{C5A1DAE0-A8FF-F68D-5B67-550147E4303A}"/>
              </a:ext>
            </a:extLst>
          </p:cNvPr>
          <p:cNvSpPr>
            <a:spLocks noGrp="1"/>
          </p:cNvSpPr>
          <p:nvPr>
            <p:ph sz="half" idx="2"/>
          </p:nvPr>
        </p:nvSpPr>
        <p:spPr/>
        <p:txBody>
          <a:bodyPr/>
          <a:lstStyle/>
          <a:p>
            <a:r>
              <a:rPr lang="en-US" dirty="0"/>
              <a:t>Inverter(s)</a:t>
            </a:r>
          </a:p>
          <a:p>
            <a:pPr lvl="1"/>
            <a:r>
              <a:rPr lang="en-US" dirty="0"/>
              <a:t>Connection to </a:t>
            </a:r>
            <a:r>
              <a:rPr lang="en-US" dirty="0" err="1"/>
              <a:t>Gridboss</a:t>
            </a:r>
            <a:endParaRPr lang="en-US" dirty="0"/>
          </a:p>
          <a:p>
            <a:pPr lvl="1"/>
            <a:r>
              <a:rPr lang="en-US" dirty="0"/>
              <a:t>Connection to 50 Solar Panels (DC)</a:t>
            </a:r>
          </a:p>
          <a:p>
            <a:pPr lvl="1"/>
            <a:r>
              <a:rPr lang="en-US" dirty="0"/>
              <a:t>Connection to Battery(s) (x4) (DC)</a:t>
            </a:r>
          </a:p>
          <a:p>
            <a:pPr lvl="1"/>
            <a:r>
              <a:rPr lang="en-US" dirty="0"/>
              <a:t>Connection to BMS on Battery (Data)</a:t>
            </a:r>
          </a:p>
          <a:p>
            <a:pPr marL="457200" lvl="1" indent="0">
              <a:buNone/>
            </a:pPr>
            <a:endParaRPr lang="en-US" dirty="0"/>
          </a:p>
        </p:txBody>
      </p:sp>
    </p:spTree>
    <p:extLst>
      <p:ext uri="{BB962C8B-B14F-4D97-AF65-F5344CB8AC3E}">
        <p14:creationId xmlns:p14="http://schemas.microsoft.com/office/powerpoint/2010/main" val="9891310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0B62-2441-9787-C838-802559BF3F20}"/>
              </a:ext>
            </a:extLst>
          </p:cNvPr>
          <p:cNvSpPr>
            <a:spLocks noGrp="1"/>
          </p:cNvSpPr>
          <p:nvPr>
            <p:ph type="title"/>
          </p:nvPr>
        </p:nvSpPr>
        <p:spPr/>
        <p:txBody>
          <a:bodyPr/>
          <a:lstStyle/>
          <a:p>
            <a:r>
              <a:rPr lang="en-US" dirty="0"/>
              <a:t>Where oh WHERE to put all of this?</a:t>
            </a:r>
          </a:p>
        </p:txBody>
      </p:sp>
      <p:sp>
        <p:nvSpPr>
          <p:cNvPr id="3" name="Content Placeholder 2">
            <a:extLst>
              <a:ext uri="{FF2B5EF4-FFF2-40B4-BE49-F238E27FC236}">
                <a16:creationId xmlns:a16="http://schemas.microsoft.com/office/drawing/2014/main" id="{7A7B7D27-39A9-9804-AA96-A41120B2524F}"/>
              </a:ext>
            </a:extLst>
          </p:cNvPr>
          <p:cNvSpPr>
            <a:spLocks noGrp="1"/>
          </p:cNvSpPr>
          <p:nvPr>
            <p:ph sz="half" idx="1"/>
          </p:nvPr>
        </p:nvSpPr>
        <p:spPr/>
        <p:txBody>
          <a:bodyPr/>
          <a:lstStyle/>
          <a:p>
            <a:r>
              <a:rPr lang="en-US" dirty="0"/>
              <a:t>4 Batteries</a:t>
            </a:r>
          </a:p>
          <a:p>
            <a:r>
              <a:rPr lang="en-US" dirty="0"/>
              <a:t>1600 Amps at 48V of capacity </a:t>
            </a:r>
          </a:p>
          <a:p>
            <a:r>
              <a:rPr lang="en-US" dirty="0"/>
              <a:t>3 Devices handling 100’s of amps</a:t>
            </a:r>
          </a:p>
          <a:p>
            <a:r>
              <a:rPr lang="en-US" dirty="0"/>
              <a:t>Meter</a:t>
            </a:r>
          </a:p>
          <a:p>
            <a:r>
              <a:rPr lang="en-US" dirty="0"/>
              <a:t>Need to connect to multiple places/buildings</a:t>
            </a:r>
          </a:p>
          <a:p>
            <a:r>
              <a:rPr lang="en-US" dirty="0"/>
              <a:t>Early Operations</a:t>
            </a:r>
          </a:p>
        </p:txBody>
      </p:sp>
      <p:sp>
        <p:nvSpPr>
          <p:cNvPr id="4" name="Content Placeholder 3">
            <a:extLst>
              <a:ext uri="{FF2B5EF4-FFF2-40B4-BE49-F238E27FC236}">
                <a16:creationId xmlns:a16="http://schemas.microsoft.com/office/drawing/2014/main" id="{6DDD5378-33EB-80A6-E611-30153B7391E2}"/>
              </a:ext>
            </a:extLst>
          </p:cNvPr>
          <p:cNvSpPr>
            <a:spLocks noGrp="1"/>
          </p:cNvSpPr>
          <p:nvPr>
            <p:ph sz="half" idx="2"/>
          </p:nvPr>
        </p:nvSpPr>
        <p:spPr/>
        <p:txBody>
          <a:bodyPr/>
          <a:lstStyle/>
          <a:p>
            <a:r>
              <a:rPr lang="en-US" dirty="0"/>
              <a:t>Possible Solutions:</a:t>
            </a:r>
          </a:p>
          <a:p>
            <a:pPr lvl="1"/>
            <a:r>
              <a:rPr lang="en-US" dirty="0"/>
              <a:t>Garage of main houses</a:t>
            </a:r>
          </a:p>
          <a:p>
            <a:pPr lvl="1"/>
            <a:r>
              <a:rPr lang="en-US" dirty="0"/>
              <a:t>On outside wall of main house</a:t>
            </a:r>
          </a:p>
          <a:p>
            <a:pPr lvl="1"/>
            <a:r>
              <a:rPr lang="en-US" dirty="0"/>
              <a:t>Barn? Inside / Out</a:t>
            </a:r>
          </a:p>
          <a:p>
            <a:r>
              <a:rPr lang="en-US" dirty="0"/>
              <a:t>Or something else</a:t>
            </a:r>
          </a:p>
        </p:txBody>
      </p:sp>
    </p:spTree>
    <p:extLst>
      <p:ext uri="{BB962C8B-B14F-4D97-AF65-F5344CB8AC3E}">
        <p14:creationId xmlns:p14="http://schemas.microsoft.com/office/powerpoint/2010/main" val="35774883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8F735-64C5-05F2-C0DF-5479DF003FD8}"/>
              </a:ext>
            </a:extLst>
          </p:cNvPr>
          <p:cNvSpPr>
            <a:spLocks noGrp="1"/>
          </p:cNvSpPr>
          <p:nvPr>
            <p:ph type="title"/>
          </p:nvPr>
        </p:nvSpPr>
        <p:spPr/>
        <p:txBody>
          <a:bodyPr/>
          <a:lstStyle/>
          <a:p>
            <a:r>
              <a:rPr lang="en-US" dirty="0"/>
              <a:t>Power-POD</a:t>
            </a:r>
          </a:p>
        </p:txBody>
      </p:sp>
      <p:sp>
        <p:nvSpPr>
          <p:cNvPr id="3" name="Content Placeholder 2">
            <a:extLst>
              <a:ext uri="{FF2B5EF4-FFF2-40B4-BE49-F238E27FC236}">
                <a16:creationId xmlns:a16="http://schemas.microsoft.com/office/drawing/2014/main" id="{72ADD58E-F36B-D3E9-9AE7-6B1177701E8B}"/>
              </a:ext>
            </a:extLst>
          </p:cNvPr>
          <p:cNvSpPr>
            <a:spLocks noGrp="1"/>
          </p:cNvSpPr>
          <p:nvPr>
            <p:ph sz="half" idx="1"/>
          </p:nvPr>
        </p:nvSpPr>
        <p:spPr/>
        <p:txBody>
          <a:bodyPr>
            <a:normAutofit fontScale="92500" lnSpcReduction="20000"/>
          </a:bodyPr>
          <a:lstStyle/>
          <a:p>
            <a:r>
              <a:rPr lang="en-US" dirty="0"/>
              <a:t>Power-Pod is a 20 foot shipping container. </a:t>
            </a:r>
          </a:p>
          <a:p>
            <a:r>
              <a:rPr lang="en-US" dirty="0"/>
              <a:t>Its finished:</a:t>
            </a:r>
          </a:p>
          <a:p>
            <a:pPr lvl="1"/>
            <a:r>
              <a:rPr lang="en-US" dirty="0"/>
              <a:t>Internal Steel Framing</a:t>
            </a:r>
          </a:p>
          <a:p>
            <a:pPr lvl="1"/>
            <a:r>
              <a:rPr lang="en-US" dirty="0"/>
              <a:t>Spray Foam Insulation</a:t>
            </a:r>
          </a:p>
          <a:p>
            <a:pPr lvl="2"/>
            <a:r>
              <a:rPr lang="en-US" dirty="0"/>
              <a:t>For Temp Control </a:t>
            </a:r>
          </a:p>
          <a:p>
            <a:pPr lvl="2"/>
            <a:r>
              <a:rPr lang="en-US" dirty="0"/>
              <a:t>For Strength</a:t>
            </a:r>
          </a:p>
          <a:p>
            <a:pPr lvl="1"/>
            <a:r>
              <a:rPr lang="en-US" dirty="0"/>
              <a:t>¾ Inch CDX Fire-</a:t>
            </a:r>
            <a:r>
              <a:rPr lang="en-US" dirty="0" err="1"/>
              <a:t>Retadant</a:t>
            </a:r>
            <a:r>
              <a:rPr lang="en-US" dirty="0"/>
              <a:t> </a:t>
            </a:r>
            <a:r>
              <a:rPr lang="en-US" dirty="0" err="1"/>
              <a:t>Preassure</a:t>
            </a:r>
            <a:r>
              <a:rPr lang="en-US" dirty="0"/>
              <a:t>-Treated Plywood</a:t>
            </a:r>
          </a:p>
          <a:p>
            <a:pPr lvl="1"/>
            <a:r>
              <a:rPr lang="en-US" dirty="0"/>
              <a:t>5/8-in Fire Resistant Type-X Drywall</a:t>
            </a:r>
          </a:p>
          <a:p>
            <a:pPr lvl="1"/>
            <a:endParaRPr lang="en-US" dirty="0"/>
          </a:p>
        </p:txBody>
      </p:sp>
      <p:sp>
        <p:nvSpPr>
          <p:cNvPr id="4" name="Content Placeholder 3">
            <a:extLst>
              <a:ext uri="{FF2B5EF4-FFF2-40B4-BE49-F238E27FC236}">
                <a16:creationId xmlns:a16="http://schemas.microsoft.com/office/drawing/2014/main" id="{E0F79808-7382-C627-E2F2-06FAFB19F563}"/>
              </a:ext>
            </a:extLst>
          </p:cNvPr>
          <p:cNvSpPr>
            <a:spLocks noGrp="1"/>
          </p:cNvSpPr>
          <p:nvPr>
            <p:ph sz="half" idx="2"/>
          </p:nvPr>
        </p:nvSpPr>
        <p:spPr/>
        <p:txBody>
          <a:bodyPr>
            <a:normAutofit fontScale="92500" lnSpcReduction="20000"/>
          </a:bodyPr>
          <a:lstStyle/>
          <a:p>
            <a:r>
              <a:rPr lang="en-US" dirty="0"/>
              <a:t>Pod Contains:</a:t>
            </a:r>
          </a:p>
          <a:p>
            <a:pPr lvl="1"/>
            <a:r>
              <a:rPr lang="en-US" dirty="0"/>
              <a:t>Utility Meter – Mounted on exterior – Designed for above or below ground</a:t>
            </a:r>
          </a:p>
          <a:p>
            <a:pPr lvl="1"/>
            <a:r>
              <a:rPr lang="en-US" dirty="0" err="1"/>
              <a:t>GridBoss</a:t>
            </a:r>
            <a:r>
              <a:rPr lang="en-US" dirty="0"/>
              <a:t> – Our Power HUB</a:t>
            </a:r>
          </a:p>
          <a:p>
            <a:pPr lvl="1"/>
            <a:r>
              <a:rPr lang="en-US" dirty="0"/>
              <a:t>Up to 3 inverters </a:t>
            </a:r>
          </a:p>
          <a:p>
            <a:pPr lvl="1"/>
            <a:r>
              <a:rPr lang="en-US" dirty="0"/>
              <a:t>Up to 6 batteries</a:t>
            </a:r>
          </a:p>
          <a:p>
            <a:pPr lvl="1"/>
            <a:r>
              <a:rPr lang="en-US" dirty="0"/>
              <a:t>One Air-To-Water Fan Coil</a:t>
            </a:r>
          </a:p>
          <a:p>
            <a:pPr lvl="2"/>
            <a:r>
              <a:rPr lang="en-US" dirty="0"/>
              <a:t>Cooling of equipment</a:t>
            </a:r>
          </a:p>
          <a:p>
            <a:pPr lvl="1"/>
            <a:r>
              <a:rPr lang="en-US" dirty="0"/>
              <a:t>Radiant Floor Heating</a:t>
            </a:r>
          </a:p>
          <a:p>
            <a:pPr lvl="1"/>
            <a:r>
              <a:rPr lang="en-US" dirty="0"/>
              <a:t>Environment Monitoring</a:t>
            </a:r>
          </a:p>
          <a:p>
            <a:pPr lvl="1"/>
            <a:r>
              <a:rPr lang="en-US" dirty="0"/>
              <a:t>Smoke Alarm</a:t>
            </a:r>
          </a:p>
          <a:p>
            <a:pPr lvl="1"/>
            <a:r>
              <a:rPr lang="en-US" dirty="0"/>
              <a:t>Rapid Shutdown Equipment for Solar</a:t>
            </a:r>
          </a:p>
        </p:txBody>
      </p:sp>
    </p:spTree>
    <p:extLst>
      <p:ext uri="{BB962C8B-B14F-4D97-AF65-F5344CB8AC3E}">
        <p14:creationId xmlns:p14="http://schemas.microsoft.com/office/powerpoint/2010/main" val="5072428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469DB-EFDE-1D4C-855D-67A8345AD320}"/>
              </a:ext>
            </a:extLst>
          </p:cNvPr>
          <p:cNvSpPr>
            <a:spLocks noGrp="1"/>
          </p:cNvSpPr>
          <p:nvPr>
            <p:ph type="title"/>
          </p:nvPr>
        </p:nvSpPr>
        <p:spPr/>
        <p:txBody>
          <a:bodyPr/>
          <a:lstStyle/>
          <a:p>
            <a:r>
              <a:rPr lang="en-US" dirty="0"/>
              <a:t>Power pod - Container</a:t>
            </a:r>
          </a:p>
        </p:txBody>
      </p:sp>
      <p:sp>
        <p:nvSpPr>
          <p:cNvPr id="3" name="Content Placeholder 2">
            <a:extLst>
              <a:ext uri="{FF2B5EF4-FFF2-40B4-BE49-F238E27FC236}">
                <a16:creationId xmlns:a16="http://schemas.microsoft.com/office/drawing/2014/main" id="{27C0512C-7DE6-ECF4-5368-459B4F28F1F5}"/>
              </a:ext>
            </a:extLst>
          </p:cNvPr>
          <p:cNvSpPr>
            <a:spLocks noGrp="1"/>
          </p:cNvSpPr>
          <p:nvPr>
            <p:ph sz="half" idx="1"/>
          </p:nvPr>
        </p:nvSpPr>
        <p:spPr/>
        <p:txBody>
          <a:bodyPr/>
          <a:lstStyle/>
          <a:p>
            <a:r>
              <a:rPr lang="en-US" dirty="0"/>
              <a:t>20 Foot High Cube 1-Trip Container</a:t>
            </a:r>
          </a:p>
          <a:p>
            <a:r>
              <a:rPr lang="en-US" dirty="0"/>
              <a:t>20ft long x 8ft wide x 9ft 6in tall</a:t>
            </a:r>
          </a:p>
        </p:txBody>
      </p:sp>
      <p:pic>
        <p:nvPicPr>
          <p:cNvPr id="3074" name="Picture 2">
            <a:extLst>
              <a:ext uri="{FF2B5EF4-FFF2-40B4-BE49-F238E27FC236}">
                <a16:creationId xmlns:a16="http://schemas.microsoft.com/office/drawing/2014/main" id="{6AF54A70-2246-F870-5F61-67DAE12A1C6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81725" y="2310197"/>
            <a:ext cx="5211763" cy="3564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3860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6200B-6788-FDFA-A336-48FA5CAC0D47}"/>
              </a:ext>
            </a:extLst>
          </p:cNvPr>
          <p:cNvSpPr>
            <a:spLocks noGrp="1"/>
          </p:cNvSpPr>
          <p:nvPr>
            <p:ph type="title"/>
          </p:nvPr>
        </p:nvSpPr>
        <p:spPr/>
        <p:txBody>
          <a:bodyPr/>
          <a:lstStyle/>
          <a:p>
            <a:r>
              <a:rPr lang="en-US" dirty="0" err="1"/>
              <a:t>PowerPOD</a:t>
            </a:r>
            <a:r>
              <a:rPr lang="en-US" dirty="0"/>
              <a:t> Framing</a:t>
            </a:r>
          </a:p>
        </p:txBody>
      </p:sp>
      <p:pic>
        <p:nvPicPr>
          <p:cNvPr id="10" name="Content Placeholder 9" descr="A metal corner brackets and a couple of metal corners&#10;&#10;Description automatically generated with medium confidence">
            <a:extLst>
              <a:ext uri="{FF2B5EF4-FFF2-40B4-BE49-F238E27FC236}">
                <a16:creationId xmlns:a16="http://schemas.microsoft.com/office/drawing/2014/main" id="{4C33E09D-8501-E190-0003-A72D319650B5}"/>
              </a:ext>
            </a:extLst>
          </p:cNvPr>
          <p:cNvPicPr>
            <a:picLocks noGrp="1" noChangeAspect="1"/>
          </p:cNvPicPr>
          <p:nvPr>
            <p:ph sz="half" idx="2"/>
          </p:nvPr>
        </p:nvPicPr>
        <p:blipFill>
          <a:blip r:embed="rId3"/>
          <a:stretch>
            <a:fillRect/>
          </a:stretch>
        </p:blipFill>
        <p:spPr>
          <a:xfrm>
            <a:off x="6638478" y="2222500"/>
            <a:ext cx="4298257" cy="3740150"/>
          </a:xfrm>
        </p:spPr>
      </p:pic>
      <p:sp>
        <p:nvSpPr>
          <p:cNvPr id="8" name="Content Placeholder 7">
            <a:extLst>
              <a:ext uri="{FF2B5EF4-FFF2-40B4-BE49-F238E27FC236}">
                <a16:creationId xmlns:a16="http://schemas.microsoft.com/office/drawing/2014/main" id="{20D3505A-98FD-F541-6BB4-4AEB1C13B78E}"/>
              </a:ext>
            </a:extLst>
          </p:cNvPr>
          <p:cNvSpPr>
            <a:spLocks noGrp="1"/>
          </p:cNvSpPr>
          <p:nvPr>
            <p:ph sz="half" idx="1"/>
          </p:nvPr>
        </p:nvSpPr>
        <p:spPr/>
        <p:txBody>
          <a:bodyPr/>
          <a:lstStyle/>
          <a:p>
            <a:r>
              <a:rPr lang="en-US" b="0" i="0" dirty="0">
                <a:solidFill>
                  <a:srgbClr val="0F1111"/>
                </a:solidFill>
                <a:effectLst/>
                <a:highlight>
                  <a:srgbClr val="FFFFFF"/>
                </a:highlight>
                <a:latin typeface="Arial" panose="020B0604020202020204" pitchFamily="34" charset="0"/>
              </a:rPr>
              <a:t>Container Modification World® - Steel Stud Framing Kit for Shipping Containers/Sea Cans (Composite) - 2 Corner Casting Covers Steel Stud Brackets Hardware (20)</a:t>
            </a:r>
          </a:p>
          <a:p>
            <a:r>
              <a:rPr lang="en-US" dirty="0"/>
              <a:t>1”5/8 Steel Studs for sides</a:t>
            </a:r>
          </a:p>
          <a:p>
            <a:r>
              <a:rPr lang="en-US" dirty="0"/>
              <a:t>2.5 Inch Studs on Roof</a:t>
            </a:r>
          </a:p>
          <a:p>
            <a:r>
              <a:rPr lang="en-US" dirty="0"/>
              <a:t>Door Flashing Kit</a:t>
            </a:r>
          </a:p>
          <a:p>
            <a:endParaRPr lang="en-US" dirty="0"/>
          </a:p>
        </p:txBody>
      </p:sp>
    </p:spTree>
    <p:extLst>
      <p:ext uri="{BB962C8B-B14F-4D97-AF65-F5344CB8AC3E}">
        <p14:creationId xmlns:p14="http://schemas.microsoft.com/office/powerpoint/2010/main" val="1872331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95271-F7DC-78F7-56E6-1E3159169E79}"/>
              </a:ext>
            </a:extLst>
          </p:cNvPr>
          <p:cNvSpPr>
            <a:spLocks noGrp="1"/>
          </p:cNvSpPr>
          <p:nvPr>
            <p:ph type="title"/>
          </p:nvPr>
        </p:nvSpPr>
        <p:spPr/>
        <p:txBody>
          <a:bodyPr/>
          <a:lstStyle/>
          <a:p>
            <a:r>
              <a:rPr lang="en-US" dirty="0" err="1"/>
              <a:t>PowerPOD</a:t>
            </a:r>
            <a:r>
              <a:rPr lang="en-US" dirty="0"/>
              <a:t> Insulation</a:t>
            </a:r>
          </a:p>
        </p:txBody>
      </p:sp>
      <p:sp>
        <p:nvSpPr>
          <p:cNvPr id="3" name="Content Placeholder 2">
            <a:extLst>
              <a:ext uri="{FF2B5EF4-FFF2-40B4-BE49-F238E27FC236}">
                <a16:creationId xmlns:a16="http://schemas.microsoft.com/office/drawing/2014/main" id="{D2EABA5C-4B12-FF81-14B2-7E5C4952AAA0}"/>
              </a:ext>
            </a:extLst>
          </p:cNvPr>
          <p:cNvSpPr>
            <a:spLocks noGrp="1"/>
          </p:cNvSpPr>
          <p:nvPr>
            <p:ph sz="half" idx="1"/>
          </p:nvPr>
        </p:nvSpPr>
        <p:spPr/>
        <p:txBody>
          <a:bodyPr/>
          <a:lstStyle/>
          <a:p>
            <a:r>
              <a:rPr lang="en-US" dirty="0"/>
              <a:t>Spray Foam </a:t>
            </a:r>
          </a:p>
          <a:p>
            <a:pPr lvl="1"/>
            <a:r>
              <a:rPr lang="en-US" dirty="0"/>
              <a:t>Provides vapor barrier</a:t>
            </a:r>
          </a:p>
          <a:p>
            <a:pPr lvl="1"/>
            <a:r>
              <a:rPr lang="en-US" dirty="0"/>
              <a:t>Thermal Break</a:t>
            </a:r>
          </a:p>
          <a:p>
            <a:pPr lvl="1"/>
            <a:r>
              <a:rPr lang="en-US" dirty="0"/>
              <a:t>Increases Strength of Walls/Ceiling</a:t>
            </a:r>
          </a:p>
          <a:p>
            <a:pPr lvl="1"/>
            <a:endParaRPr lang="en-US" dirty="0"/>
          </a:p>
        </p:txBody>
      </p:sp>
      <p:pic>
        <p:nvPicPr>
          <p:cNvPr id="6" name="Content Placeholder 5" descr="A room with a door and a window&#10;&#10;Description automatically generated">
            <a:extLst>
              <a:ext uri="{FF2B5EF4-FFF2-40B4-BE49-F238E27FC236}">
                <a16:creationId xmlns:a16="http://schemas.microsoft.com/office/drawing/2014/main" id="{90863FC7-7451-0715-E811-9739EE935B82}"/>
              </a:ext>
            </a:extLst>
          </p:cNvPr>
          <p:cNvPicPr>
            <a:picLocks noGrp="1" noChangeAspect="1"/>
          </p:cNvPicPr>
          <p:nvPr>
            <p:ph sz="half" idx="2"/>
          </p:nvPr>
        </p:nvPicPr>
        <p:blipFill>
          <a:blip r:embed="rId3"/>
          <a:stretch>
            <a:fillRect/>
          </a:stretch>
        </p:blipFill>
        <p:spPr>
          <a:xfrm>
            <a:off x="5776313" y="2808514"/>
            <a:ext cx="5617176" cy="2395248"/>
          </a:xfrm>
        </p:spPr>
      </p:pic>
    </p:spTree>
    <p:extLst>
      <p:ext uri="{BB962C8B-B14F-4D97-AF65-F5344CB8AC3E}">
        <p14:creationId xmlns:p14="http://schemas.microsoft.com/office/powerpoint/2010/main" val="28206045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print of a building&#10;&#10;Description automatically generated">
            <a:extLst>
              <a:ext uri="{FF2B5EF4-FFF2-40B4-BE49-F238E27FC236}">
                <a16:creationId xmlns:a16="http://schemas.microsoft.com/office/drawing/2014/main" id="{1F32F72C-9754-6266-1FD7-B55B235B3E5F}"/>
              </a:ext>
            </a:extLst>
          </p:cNvPr>
          <p:cNvPicPr>
            <a:picLocks noChangeAspect="1"/>
          </p:cNvPicPr>
          <p:nvPr/>
        </p:nvPicPr>
        <p:blipFill>
          <a:blip r:embed="rId2"/>
          <a:stretch>
            <a:fillRect/>
          </a:stretch>
        </p:blipFill>
        <p:spPr>
          <a:xfrm>
            <a:off x="2971800" y="1171253"/>
            <a:ext cx="6151656" cy="4445580"/>
          </a:xfrm>
          <a:prstGeom prst="rect">
            <a:avLst/>
          </a:prstGeom>
        </p:spPr>
      </p:pic>
      <p:sp>
        <p:nvSpPr>
          <p:cNvPr id="2" name="Title 1">
            <a:extLst>
              <a:ext uri="{FF2B5EF4-FFF2-40B4-BE49-F238E27FC236}">
                <a16:creationId xmlns:a16="http://schemas.microsoft.com/office/drawing/2014/main" id="{B5C11E69-83E3-9CC4-483B-5FB4BC385B85}"/>
              </a:ext>
            </a:extLst>
          </p:cNvPr>
          <p:cNvSpPr>
            <a:spLocks noGrp="1"/>
          </p:cNvSpPr>
          <p:nvPr>
            <p:ph type="title"/>
          </p:nvPr>
        </p:nvSpPr>
        <p:spPr/>
        <p:txBody>
          <a:bodyPr/>
          <a:lstStyle/>
          <a:p>
            <a:r>
              <a:rPr lang="en-US" dirty="0"/>
              <a:t>Overall Site Plan</a:t>
            </a:r>
          </a:p>
        </p:txBody>
      </p:sp>
    </p:spTree>
    <p:extLst>
      <p:ext uri="{BB962C8B-B14F-4D97-AF65-F5344CB8AC3E}">
        <p14:creationId xmlns:p14="http://schemas.microsoft.com/office/powerpoint/2010/main" val="37705754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print of a building&#10;&#10;Description automatically generated">
            <a:extLst>
              <a:ext uri="{FF2B5EF4-FFF2-40B4-BE49-F238E27FC236}">
                <a16:creationId xmlns:a16="http://schemas.microsoft.com/office/drawing/2014/main" id="{97562980-37A9-3C54-9547-C3271CC0C0FC}"/>
              </a:ext>
            </a:extLst>
          </p:cNvPr>
          <p:cNvPicPr>
            <a:picLocks noChangeAspect="1"/>
          </p:cNvPicPr>
          <p:nvPr/>
        </p:nvPicPr>
        <p:blipFill>
          <a:blip r:embed="rId2"/>
          <a:stretch>
            <a:fillRect/>
          </a:stretch>
        </p:blipFill>
        <p:spPr>
          <a:xfrm>
            <a:off x="2988129" y="945575"/>
            <a:ext cx="6400799" cy="5114726"/>
          </a:xfrm>
          <a:prstGeom prst="rect">
            <a:avLst/>
          </a:prstGeom>
        </p:spPr>
      </p:pic>
      <p:sp>
        <p:nvSpPr>
          <p:cNvPr id="2" name="Title 1">
            <a:extLst>
              <a:ext uri="{FF2B5EF4-FFF2-40B4-BE49-F238E27FC236}">
                <a16:creationId xmlns:a16="http://schemas.microsoft.com/office/drawing/2014/main" id="{7C67423D-5DBB-2B8E-9FBA-D023FD29AC68}"/>
              </a:ext>
            </a:extLst>
          </p:cNvPr>
          <p:cNvSpPr>
            <a:spLocks noGrp="1"/>
          </p:cNvSpPr>
          <p:nvPr>
            <p:ph type="title"/>
          </p:nvPr>
        </p:nvSpPr>
        <p:spPr/>
        <p:txBody>
          <a:bodyPr/>
          <a:lstStyle/>
          <a:p>
            <a:r>
              <a:rPr lang="en-US" dirty="0"/>
              <a:t>Containers</a:t>
            </a:r>
          </a:p>
        </p:txBody>
      </p:sp>
    </p:spTree>
    <p:extLst>
      <p:ext uri="{BB962C8B-B14F-4D97-AF65-F5344CB8AC3E}">
        <p14:creationId xmlns:p14="http://schemas.microsoft.com/office/powerpoint/2010/main" val="6901902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90160-9A3C-C9CC-C1B3-C7F022C96C78}"/>
              </a:ext>
            </a:extLst>
          </p:cNvPr>
          <p:cNvSpPr>
            <a:spLocks noGrp="1"/>
          </p:cNvSpPr>
          <p:nvPr>
            <p:ph type="title"/>
          </p:nvPr>
        </p:nvSpPr>
        <p:spPr/>
        <p:txBody>
          <a:bodyPr/>
          <a:lstStyle/>
          <a:p>
            <a:r>
              <a:rPr lang="en-US" dirty="0"/>
              <a:t>Solar Fence</a:t>
            </a:r>
          </a:p>
        </p:txBody>
      </p:sp>
      <p:sp>
        <p:nvSpPr>
          <p:cNvPr id="4" name="Content Placeholder 3">
            <a:extLst>
              <a:ext uri="{FF2B5EF4-FFF2-40B4-BE49-F238E27FC236}">
                <a16:creationId xmlns:a16="http://schemas.microsoft.com/office/drawing/2014/main" id="{C03591A2-09BF-2C49-9769-E21A011E1F0A}"/>
              </a:ext>
            </a:extLst>
          </p:cNvPr>
          <p:cNvSpPr>
            <a:spLocks noGrp="1"/>
          </p:cNvSpPr>
          <p:nvPr>
            <p:ph sz="half" idx="1"/>
          </p:nvPr>
        </p:nvSpPr>
        <p:spPr/>
        <p:txBody>
          <a:bodyPr>
            <a:normAutofit fontScale="92500" lnSpcReduction="20000"/>
          </a:bodyPr>
          <a:lstStyle/>
          <a:p>
            <a:r>
              <a:rPr lang="en-US" dirty="0" err="1"/>
              <a:t>PostMaster</a:t>
            </a:r>
            <a:r>
              <a:rPr lang="en-US" dirty="0"/>
              <a:t> Fence Post</a:t>
            </a:r>
          </a:p>
          <a:p>
            <a:pPr lvl="1"/>
            <a:r>
              <a:rPr lang="en-US" dirty="0"/>
              <a:t>10 Foot – Steel Post</a:t>
            </a:r>
          </a:p>
          <a:p>
            <a:pPr lvl="1"/>
            <a:r>
              <a:rPr lang="en-US" dirty="0"/>
              <a:t>3.5 inch – 1.5 inch with 1 inch either side</a:t>
            </a:r>
          </a:p>
          <a:p>
            <a:r>
              <a:rPr lang="en-US" dirty="0"/>
              <a:t>Qty 3 - </a:t>
            </a:r>
            <a:r>
              <a:rPr lang="en-US" dirty="0" err="1"/>
              <a:t>OpenBuilds</a:t>
            </a:r>
            <a:r>
              <a:rPr lang="en-US" dirty="0"/>
              <a:t> 4040mm </a:t>
            </a:r>
            <a:r>
              <a:rPr lang="en-US" dirty="0" err="1"/>
              <a:t>Aluminium</a:t>
            </a:r>
            <a:r>
              <a:rPr lang="en-US" dirty="0"/>
              <a:t> Rails</a:t>
            </a:r>
          </a:p>
          <a:p>
            <a:pPr lvl="1"/>
            <a:r>
              <a:rPr lang="en-US" dirty="0"/>
              <a:t>Custom Cut to 2160mm (Estimate)</a:t>
            </a:r>
          </a:p>
          <a:p>
            <a:r>
              <a:rPr lang="en-US" dirty="0"/>
              <a:t>Bottom/ Top mounting plate – powder coated steel (</a:t>
            </a:r>
            <a:r>
              <a:rPr lang="en-US" dirty="0" err="1"/>
              <a:t>Oshcut</a:t>
            </a:r>
            <a:r>
              <a:rPr lang="en-US" dirty="0"/>
              <a:t>) – drilled for panel holes and matching holes for rails </a:t>
            </a:r>
          </a:p>
          <a:p>
            <a:r>
              <a:rPr lang="en-US" dirty="0"/>
              <a:t>Middle Plate – powder coated steel (</a:t>
            </a:r>
            <a:r>
              <a:rPr lang="en-US" dirty="0" err="1"/>
              <a:t>oshcut</a:t>
            </a:r>
            <a:r>
              <a:rPr lang="en-US" dirty="0"/>
              <a:t>) – drilled for panel holes and matched holes for rails</a:t>
            </a:r>
          </a:p>
        </p:txBody>
      </p:sp>
      <p:pic>
        <p:nvPicPr>
          <p:cNvPr id="7" name="Content Placeholder 6" descr="A green sign with a white background&#10;&#10;Description automatically generated">
            <a:extLst>
              <a:ext uri="{FF2B5EF4-FFF2-40B4-BE49-F238E27FC236}">
                <a16:creationId xmlns:a16="http://schemas.microsoft.com/office/drawing/2014/main" id="{1F9EA037-29A4-A6FE-EDBB-9EAC5183EA3B}"/>
              </a:ext>
            </a:extLst>
          </p:cNvPr>
          <p:cNvPicPr>
            <a:picLocks noGrp="1" noChangeAspect="1"/>
          </p:cNvPicPr>
          <p:nvPr>
            <p:ph sz="half" idx="2"/>
          </p:nvPr>
        </p:nvPicPr>
        <p:blipFill>
          <a:blip r:embed="rId2"/>
          <a:stretch>
            <a:fillRect/>
          </a:stretch>
        </p:blipFill>
        <p:spPr>
          <a:xfrm>
            <a:off x="6181725" y="2358802"/>
            <a:ext cx="5211763" cy="3467545"/>
          </a:xfrm>
        </p:spPr>
      </p:pic>
      <p:pic>
        <p:nvPicPr>
          <p:cNvPr id="9" name="Picture 8" descr="A poster of a fence system&#10;&#10;Description automatically generated">
            <a:extLst>
              <a:ext uri="{FF2B5EF4-FFF2-40B4-BE49-F238E27FC236}">
                <a16:creationId xmlns:a16="http://schemas.microsoft.com/office/drawing/2014/main" id="{C76E947D-8C9A-70E2-3FA9-537FF621238A}"/>
              </a:ext>
            </a:extLst>
          </p:cNvPr>
          <p:cNvPicPr>
            <a:picLocks noChangeAspect="1"/>
          </p:cNvPicPr>
          <p:nvPr/>
        </p:nvPicPr>
        <p:blipFill>
          <a:blip r:embed="rId3"/>
          <a:stretch>
            <a:fillRect/>
          </a:stretch>
        </p:blipFill>
        <p:spPr>
          <a:xfrm>
            <a:off x="8929461" y="2481942"/>
            <a:ext cx="1783543" cy="2230483"/>
          </a:xfrm>
          <a:prstGeom prst="rect">
            <a:avLst/>
          </a:prstGeom>
        </p:spPr>
      </p:pic>
    </p:spTree>
    <p:extLst>
      <p:ext uri="{BB962C8B-B14F-4D97-AF65-F5344CB8AC3E}">
        <p14:creationId xmlns:p14="http://schemas.microsoft.com/office/powerpoint/2010/main" val="3527336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8115-1C25-72D7-76F7-20FAFDAA6D8C}"/>
              </a:ext>
            </a:extLst>
          </p:cNvPr>
          <p:cNvSpPr>
            <a:spLocks noGrp="1"/>
          </p:cNvSpPr>
          <p:nvPr>
            <p:ph type="title"/>
          </p:nvPr>
        </p:nvSpPr>
        <p:spPr/>
        <p:txBody>
          <a:bodyPr/>
          <a:lstStyle/>
          <a:p>
            <a:r>
              <a:rPr lang="en-US" dirty="0"/>
              <a:t>Module 1 – Issues, Theories, and Problems</a:t>
            </a:r>
          </a:p>
        </p:txBody>
      </p:sp>
      <p:sp>
        <p:nvSpPr>
          <p:cNvPr id="3" name="Content Placeholder 2">
            <a:extLst>
              <a:ext uri="{FF2B5EF4-FFF2-40B4-BE49-F238E27FC236}">
                <a16:creationId xmlns:a16="http://schemas.microsoft.com/office/drawing/2014/main" id="{DE324CD2-13CE-B672-E7B3-AC9774AF2B45}"/>
              </a:ext>
            </a:extLst>
          </p:cNvPr>
          <p:cNvSpPr>
            <a:spLocks noGrp="1"/>
          </p:cNvSpPr>
          <p:nvPr>
            <p:ph idx="1"/>
          </p:nvPr>
        </p:nvSpPr>
        <p:spPr/>
        <p:txBody>
          <a:bodyPr/>
          <a:lstStyle/>
          <a:p>
            <a:r>
              <a:rPr lang="en-US" dirty="0"/>
              <a:t>Issues</a:t>
            </a:r>
          </a:p>
          <a:p>
            <a:r>
              <a:rPr lang="en-US" dirty="0"/>
              <a:t>Theories</a:t>
            </a:r>
          </a:p>
          <a:p>
            <a:r>
              <a:rPr lang="en-US" dirty="0"/>
              <a:t>Problems</a:t>
            </a:r>
          </a:p>
        </p:txBody>
      </p:sp>
    </p:spTree>
    <p:extLst>
      <p:ext uri="{BB962C8B-B14F-4D97-AF65-F5344CB8AC3E}">
        <p14:creationId xmlns:p14="http://schemas.microsoft.com/office/powerpoint/2010/main" val="4966991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8115-1C25-72D7-76F7-20FAFDAA6D8C}"/>
              </a:ext>
            </a:extLst>
          </p:cNvPr>
          <p:cNvSpPr>
            <a:spLocks noGrp="1"/>
          </p:cNvSpPr>
          <p:nvPr>
            <p:ph type="title"/>
          </p:nvPr>
        </p:nvSpPr>
        <p:spPr/>
        <p:txBody>
          <a:bodyPr/>
          <a:lstStyle/>
          <a:p>
            <a:r>
              <a:rPr lang="en-US" dirty="0"/>
              <a:t>Module 3 – Electrical and settings</a:t>
            </a:r>
          </a:p>
        </p:txBody>
      </p:sp>
      <p:sp>
        <p:nvSpPr>
          <p:cNvPr id="3" name="Content Placeholder 2">
            <a:extLst>
              <a:ext uri="{FF2B5EF4-FFF2-40B4-BE49-F238E27FC236}">
                <a16:creationId xmlns:a16="http://schemas.microsoft.com/office/drawing/2014/main" id="{DE324CD2-13CE-B672-E7B3-AC9774AF2B45}"/>
              </a:ext>
            </a:extLst>
          </p:cNvPr>
          <p:cNvSpPr>
            <a:spLocks noGrp="1"/>
          </p:cNvSpPr>
          <p:nvPr>
            <p:ph idx="1"/>
          </p:nvPr>
        </p:nvSpPr>
        <p:spPr/>
        <p:txBody>
          <a:bodyPr/>
          <a:lstStyle/>
          <a:p>
            <a:r>
              <a:rPr lang="en-US" dirty="0"/>
              <a:t>Wiring The Inverter</a:t>
            </a:r>
          </a:p>
          <a:p>
            <a:r>
              <a:rPr lang="en-US" dirty="0"/>
              <a:t>Inverter Settings</a:t>
            </a:r>
          </a:p>
        </p:txBody>
      </p:sp>
    </p:spTree>
    <p:extLst>
      <p:ext uri="{BB962C8B-B14F-4D97-AF65-F5344CB8AC3E}">
        <p14:creationId xmlns:p14="http://schemas.microsoft.com/office/powerpoint/2010/main" val="850161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diagram of a hybrid power system&#10;&#10;Description automatically generated">
            <a:extLst>
              <a:ext uri="{FF2B5EF4-FFF2-40B4-BE49-F238E27FC236}">
                <a16:creationId xmlns:a16="http://schemas.microsoft.com/office/drawing/2014/main" id="{3848006F-70D1-6210-DAA9-F8935544E348}"/>
              </a:ext>
            </a:extLst>
          </p:cNvPr>
          <p:cNvPicPr>
            <a:picLocks noChangeAspect="1"/>
          </p:cNvPicPr>
          <p:nvPr/>
        </p:nvPicPr>
        <p:blipFill>
          <a:blip r:embed="rId2"/>
          <a:stretch>
            <a:fillRect/>
          </a:stretch>
        </p:blipFill>
        <p:spPr>
          <a:xfrm>
            <a:off x="1964872" y="176488"/>
            <a:ext cx="8262256" cy="6505024"/>
          </a:xfrm>
          <a:prstGeom prst="rect">
            <a:avLst/>
          </a:prstGeom>
        </p:spPr>
      </p:pic>
    </p:spTree>
    <p:extLst>
      <p:ext uri="{BB962C8B-B14F-4D97-AF65-F5344CB8AC3E}">
        <p14:creationId xmlns:p14="http://schemas.microsoft.com/office/powerpoint/2010/main" val="10032541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F2F24-E5F7-5781-0FF3-9B47D3A10459}"/>
              </a:ext>
            </a:extLst>
          </p:cNvPr>
          <p:cNvSpPr>
            <a:spLocks noGrp="1"/>
          </p:cNvSpPr>
          <p:nvPr>
            <p:ph type="title"/>
          </p:nvPr>
        </p:nvSpPr>
        <p:spPr/>
        <p:txBody>
          <a:bodyPr/>
          <a:lstStyle/>
          <a:p>
            <a:r>
              <a:rPr lang="en-US" dirty="0" err="1"/>
              <a:t>Equiping</a:t>
            </a:r>
            <a:r>
              <a:rPr lang="en-US" dirty="0"/>
              <a:t> Breakers</a:t>
            </a:r>
          </a:p>
        </p:txBody>
      </p:sp>
      <p:sp>
        <p:nvSpPr>
          <p:cNvPr id="3" name="Content Placeholder 2">
            <a:extLst>
              <a:ext uri="{FF2B5EF4-FFF2-40B4-BE49-F238E27FC236}">
                <a16:creationId xmlns:a16="http://schemas.microsoft.com/office/drawing/2014/main" id="{EAE7E4B4-03DD-0CB2-DEF3-7A43A348E9E7}"/>
              </a:ext>
            </a:extLst>
          </p:cNvPr>
          <p:cNvSpPr>
            <a:spLocks noGrp="1"/>
          </p:cNvSpPr>
          <p:nvPr>
            <p:ph idx="1"/>
          </p:nvPr>
        </p:nvSpPr>
        <p:spPr>
          <a:xfrm>
            <a:off x="750367" y="2203704"/>
            <a:ext cx="10691265" cy="3739896"/>
          </a:xfrm>
        </p:spPr>
        <p:txBody>
          <a:bodyPr/>
          <a:lstStyle/>
          <a:p>
            <a:r>
              <a:rPr lang="en-US" dirty="0"/>
              <a:t>Main Breaker – 200 Amp </a:t>
            </a:r>
          </a:p>
          <a:p>
            <a:r>
              <a:rPr lang="en-US" dirty="0"/>
              <a:t>Inverter 1 Breaker – 90 Amp </a:t>
            </a:r>
          </a:p>
          <a:p>
            <a:r>
              <a:rPr lang="en-US" dirty="0"/>
              <a:t>Inverter 2 Breaker – 90 Amp</a:t>
            </a:r>
          </a:p>
          <a:p>
            <a:r>
              <a:rPr lang="en-US" dirty="0"/>
              <a:t>Generator Port – 80 Amp</a:t>
            </a:r>
          </a:p>
          <a:p>
            <a:r>
              <a:rPr lang="en-US" dirty="0"/>
              <a:t>Smart Port 1 – 125 Amp – For Barn Connection</a:t>
            </a:r>
          </a:p>
          <a:p>
            <a:r>
              <a:rPr lang="en-US" dirty="0"/>
              <a:t>Smart Port 2 – 80 Amp -    For HVAC Container</a:t>
            </a:r>
          </a:p>
          <a:p>
            <a:r>
              <a:rPr lang="en-US" dirty="0"/>
              <a:t>Smart Port 3 – 60 Amp -    For Electric Car Charger</a:t>
            </a:r>
          </a:p>
          <a:p>
            <a:r>
              <a:rPr lang="en-US" dirty="0"/>
              <a:t>Smart port 4 – 60 Amp -    Power for Power Pod (Internal)</a:t>
            </a:r>
          </a:p>
        </p:txBody>
      </p:sp>
    </p:spTree>
    <p:extLst>
      <p:ext uri="{BB962C8B-B14F-4D97-AF65-F5344CB8AC3E}">
        <p14:creationId xmlns:p14="http://schemas.microsoft.com/office/powerpoint/2010/main" val="23889224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8AF22-AE44-9793-C3F7-224A7A725ED5}"/>
              </a:ext>
            </a:extLst>
          </p:cNvPr>
          <p:cNvSpPr>
            <a:spLocks noGrp="1"/>
          </p:cNvSpPr>
          <p:nvPr>
            <p:ph type="title"/>
          </p:nvPr>
        </p:nvSpPr>
        <p:spPr/>
        <p:txBody>
          <a:bodyPr>
            <a:normAutofit/>
          </a:bodyPr>
          <a:lstStyle/>
          <a:p>
            <a:r>
              <a:rPr lang="en-US" sz="3200" dirty="0"/>
              <a:t>Wiring from Utility meter to </a:t>
            </a:r>
            <a:r>
              <a:rPr lang="en-US" sz="3200" dirty="0" err="1"/>
              <a:t>Griid</a:t>
            </a:r>
            <a:r>
              <a:rPr lang="en-US" sz="3200" dirty="0"/>
              <a:t> Boss</a:t>
            </a:r>
            <a:br>
              <a:rPr lang="en-US" sz="3200" dirty="0"/>
            </a:br>
            <a:r>
              <a:rPr lang="en-US" sz="3200" dirty="0"/>
              <a:t>“Wire 1 and Ground”</a:t>
            </a:r>
          </a:p>
        </p:txBody>
      </p:sp>
      <p:pic>
        <p:nvPicPr>
          <p:cNvPr id="5" name="Content Placeholder 4" descr="A diagram of a power meter&#10;&#10;Description automatically generated">
            <a:extLst>
              <a:ext uri="{FF2B5EF4-FFF2-40B4-BE49-F238E27FC236}">
                <a16:creationId xmlns:a16="http://schemas.microsoft.com/office/drawing/2014/main" id="{4F55E59E-93BA-81FF-797A-E547FE1D9D44}"/>
              </a:ext>
            </a:extLst>
          </p:cNvPr>
          <p:cNvPicPr>
            <a:picLocks noGrp="1" noChangeAspect="1"/>
          </p:cNvPicPr>
          <p:nvPr>
            <p:ph sz="half" idx="1"/>
          </p:nvPr>
        </p:nvPicPr>
        <p:blipFill>
          <a:blip r:embed="rId2"/>
          <a:stretch>
            <a:fillRect/>
          </a:stretch>
        </p:blipFill>
        <p:spPr>
          <a:xfrm>
            <a:off x="749981" y="2222500"/>
            <a:ext cx="5121501" cy="3740150"/>
          </a:xfrm>
        </p:spPr>
      </p:pic>
      <p:sp>
        <p:nvSpPr>
          <p:cNvPr id="6" name="Content Placeholder 5">
            <a:extLst>
              <a:ext uri="{FF2B5EF4-FFF2-40B4-BE49-F238E27FC236}">
                <a16:creationId xmlns:a16="http://schemas.microsoft.com/office/drawing/2014/main" id="{21D22817-99AB-A8F2-94C1-07FA6A47C31F}"/>
              </a:ext>
            </a:extLst>
          </p:cNvPr>
          <p:cNvSpPr>
            <a:spLocks noGrp="1"/>
          </p:cNvSpPr>
          <p:nvPr>
            <p:ph sz="half" idx="2"/>
          </p:nvPr>
        </p:nvSpPr>
        <p:spPr/>
        <p:txBody>
          <a:bodyPr/>
          <a:lstStyle/>
          <a:p>
            <a:r>
              <a:rPr lang="en-US" dirty="0"/>
              <a:t>120v L1 – 3/0 </a:t>
            </a:r>
            <a:r>
              <a:rPr lang="en-US" dirty="0" err="1"/>
              <a:t>thhn</a:t>
            </a:r>
            <a:r>
              <a:rPr lang="en-US" dirty="0"/>
              <a:t> </a:t>
            </a:r>
            <a:r>
              <a:rPr lang="en-US" dirty="0" err="1"/>
              <a:t>wiresize</a:t>
            </a:r>
            <a:endParaRPr lang="en-US" dirty="0"/>
          </a:p>
          <a:p>
            <a:r>
              <a:rPr lang="en-US" dirty="0"/>
              <a:t>120v L2 – 3/0 </a:t>
            </a:r>
            <a:r>
              <a:rPr lang="en-US" dirty="0" err="1"/>
              <a:t>thhn</a:t>
            </a:r>
            <a:r>
              <a:rPr lang="en-US" dirty="0"/>
              <a:t> </a:t>
            </a:r>
            <a:r>
              <a:rPr lang="en-US" dirty="0" err="1"/>
              <a:t>wiresize</a:t>
            </a:r>
            <a:endParaRPr lang="en-US" dirty="0"/>
          </a:p>
          <a:p>
            <a:r>
              <a:rPr lang="en-US" dirty="0"/>
              <a:t>Neutral -   3/0 </a:t>
            </a:r>
            <a:r>
              <a:rPr lang="en-US" dirty="0" err="1"/>
              <a:t>thhn</a:t>
            </a:r>
            <a:r>
              <a:rPr lang="en-US" dirty="0"/>
              <a:t> </a:t>
            </a:r>
            <a:r>
              <a:rPr lang="en-US" dirty="0" err="1"/>
              <a:t>wiresize</a:t>
            </a:r>
            <a:endParaRPr lang="en-US" dirty="0"/>
          </a:p>
          <a:p>
            <a:r>
              <a:rPr lang="en-US" dirty="0"/>
              <a:t>Ground -   2 gauge </a:t>
            </a:r>
            <a:r>
              <a:rPr lang="en-US" dirty="0" err="1"/>
              <a:t>thhn</a:t>
            </a:r>
            <a:r>
              <a:rPr lang="en-US" dirty="0"/>
              <a:t> wire size</a:t>
            </a:r>
          </a:p>
        </p:txBody>
      </p:sp>
    </p:spTree>
    <p:extLst>
      <p:ext uri="{BB962C8B-B14F-4D97-AF65-F5344CB8AC3E}">
        <p14:creationId xmlns:p14="http://schemas.microsoft.com/office/powerpoint/2010/main" val="41756536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E329A-1523-A2C7-4E4E-44F0898C5A56}"/>
              </a:ext>
            </a:extLst>
          </p:cNvPr>
          <p:cNvSpPr>
            <a:spLocks noGrp="1"/>
          </p:cNvSpPr>
          <p:nvPr>
            <p:ph type="title"/>
          </p:nvPr>
        </p:nvSpPr>
        <p:spPr/>
        <p:txBody>
          <a:bodyPr>
            <a:normAutofit fontScale="90000"/>
          </a:bodyPr>
          <a:lstStyle/>
          <a:p>
            <a:r>
              <a:rPr lang="en-US" dirty="0"/>
              <a:t>Wiring from </a:t>
            </a:r>
            <a:r>
              <a:rPr lang="en-US" dirty="0" err="1"/>
              <a:t>gridboss</a:t>
            </a:r>
            <a:r>
              <a:rPr lang="en-US" dirty="0"/>
              <a:t> to home electrical panel – “Wire 2”</a:t>
            </a:r>
          </a:p>
        </p:txBody>
      </p:sp>
      <p:pic>
        <p:nvPicPr>
          <p:cNvPr id="6" name="Content Placeholder 5" descr="A diagram of a circuit board&#10;&#10;Description automatically generated">
            <a:extLst>
              <a:ext uri="{FF2B5EF4-FFF2-40B4-BE49-F238E27FC236}">
                <a16:creationId xmlns:a16="http://schemas.microsoft.com/office/drawing/2014/main" id="{320CFBA6-B88D-A1CE-B86C-C5BD00854B6F}"/>
              </a:ext>
            </a:extLst>
          </p:cNvPr>
          <p:cNvPicPr>
            <a:picLocks noGrp="1" noChangeAspect="1"/>
          </p:cNvPicPr>
          <p:nvPr>
            <p:ph sz="half" idx="1"/>
          </p:nvPr>
        </p:nvPicPr>
        <p:blipFill>
          <a:blip r:embed="rId2"/>
          <a:stretch>
            <a:fillRect/>
          </a:stretch>
        </p:blipFill>
        <p:spPr>
          <a:xfrm>
            <a:off x="830091" y="2222500"/>
            <a:ext cx="4961281" cy="3740150"/>
          </a:xfrm>
        </p:spPr>
      </p:pic>
      <p:sp>
        <p:nvSpPr>
          <p:cNvPr id="4" name="Content Placeholder 3">
            <a:extLst>
              <a:ext uri="{FF2B5EF4-FFF2-40B4-BE49-F238E27FC236}">
                <a16:creationId xmlns:a16="http://schemas.microsoft.com/office/drawing/2014/main" id="{2EB91E17-D8AA-9FA4-736E-2B4CF5346BB0}"/>
              </a:ext>
            </a:extLst>
          </p:cNvPr>
          <p:cNvSpPr>
            <a:spLocks noGrp="1"/>
          </p:cNvSpPr>
          <p:nvPr>
            <p:ph sz="half" idx="2"/>
          </p:nvPr>
        </p:nvSpPr>
        <p:spPr/>
        <p:txBody>
          <a:bodyPr/>
          <a:lstStyle/>
          <a:p>
            <a:r>
              <a:rPr lang="en-US" dirty="0"/>
              <a:t>120V L1 – 3/0 </a:t>
            </a:r>
            <a:r>
              <a:rPr lang="en-US" dirty="0" err="1"/>
              <a:t>thhn</a:t>
            </a:r>
            <a:r>
              <a:rPr lang="en-US" dirty="0"/>
              <a:t> wire size</a:t>
            </a:r>
          </a:p>
          <a:p>
            <a:r>
              <a:rPr lang="en-US" dirty="0"/>
              <a:t>120V. L2 - 3/0 </a:t>
            </a:r>
            <a:r>
              <a:rPr lang="en-US" dirty="0" err="1"/>
              <a:t>thhn</a:t>
            </a:r>
            <a:r>
              <a:rPr lang="en-US" dirty="0"/>
              <a:t> wire size</a:t>
            </a:r>
          </a:p>
          <a:p>
            <a:r>
              <a:rPr lang="en-US" dirty="0"/>
              <a:t>Neutral – 3/0 </a:t>
            </a:r>
            <a:r>
              <a:rPr lang="en-US" dirty="0" err="1"/>
              <a:t>thhn</a:t>
            </a:r>
            <a:r>
              <a:rPr lang="en-US" dirty="0"/>
              <a:t> wire size</a:t>
            </a:r>
          </a:p>
          <a:p>
            <a:r>
              <a:rPr lang="en-US" dirty="0"/>
              <a:t>Ground.  - 2 gauge wire size</a:t>
            </a:r>
          </a:p>
          <a:p>
            <a:pPr marL="0" indent="0">
              <a:buNone/>
            </a:pPr>
            <a:endParaRPr lang="en-US" dirty="0"/>
          </a:p>
        </p:txBody>
      </p:sp>
    </p:spTree>
    <p:extLst>
      <p:ext uri="{BB962C8B-B14F-4D97-AF65-F5344CB8AC3E}">
        <p14:creationId xmlns:p14="http://schemas.microsoft.com/office/powerpoint/2010/main" val="2842643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BD6C9-DFA4-FF44-DE84-71218DED1AC8}"/>
              </a:ext>
            </a:extLst>
          </p:cNvPr>
          <p:cNvSpPr>
            <a:spLocks noGrp="1"/>
          </p:cNvSpPr>
          <p:nvPr>
            <p:ph type="title"/>
          </p:nvPr>
        </p:nvSpPr>
        <p:spPr/>
        <p:txBody>
          <a:bodyPr>
            <a:normAutofit fontScale="90000"/>
          </a:bodyPr>
          <a:lstStyle/>
          <a:p>
            <a:r>
              <a:rPr lang="en-US" dirty="0"/>
              <a:t>Wiring from </a:t>
            </a:r>
            <a:r>
              <a:rPr lang="en-US" dirty="0" err="1"/>
              <a:t>gridboss</a:t>
            </a:r>
            <a:r>
              <a:rPr lang="en-US" dirty="0"/>
              <a:t> to Inverter 1 (</a:t>
            </a:r>
            <a:r>
              <a:rPr lang="en-US" dirty="0" err="1"/>
              <a:t>Flexboss</a:t>
            </a:r>
            <a:r>
              <a:rPr lang="en-US" dirty="0"/>
              <a:t> 21) – Wire 3</a:t>
            </a:r>
          </a:p>
        </p:txBody>
      </p:sp>
      <p:pic>
        <p:nvPicPr>
          <p:cNvPr id="7" name="Content Placeholder 6" descr="A diagram of a wiring scheme&#10;&#10;Description automatically generated">
            <a:extLst>
              <a:ext uri="{FF2B5EF4-FFF2-40B4-BE49-F238E27FC236}">
                <a16:creationId xmlns:a16="http://schemas.microsoft.com/office/drawing/2014/main" id="{198D0D1E-CF4B-E146-6397-1A6A1857B308}"/>
              </a:ext>
            </a:extLst>
          </p:cNvPr>
          <p:cNvPicPr>
            <a:picLocks noGrp="1" noChangeAspect="1"/>
          </p:cNvPicPr>
          <p:nvPr>
            <p:ph sz="half" idx="1"/>
          </p:nvPr>
        </p:nvPicPr>
        <p:blipFill>
          <a:blip r:embed="rId2"/>
          <a:stretch>
            <a:fillRect/>
          </a:stretch>
        </p:blipFill>
        <p:spPr>
          <a:xfrm>
            <a:off x="795685" y="2222500"/>
            <a:ext cx="5030092" cy="3740150"/>
          </a:xfrm>
        </p:spPr>
      </p:pic>
      <p:sp>
        <p:nvSpPr>
          <p:cNvPr id="5" name="Content Placeholder 4">
            <a:extLst>
              <a:ext uri="{FF2B5EF4-FFF2-40B4-BE49-F238E27FC236}">
                <a16:creationId xmlns:a16="http://schemas.microsoft.com/office/drawing/2014/main" id="{B5816B5A-B4BD-A239-F4E4-6936A3D742A3}"/>
              </a:ext>
            </a:extLst>
          </p:cNvPr>
          <p:cNvSpPr>
            <a:spLocks noGrp="1"/>
          </p:cNvSpPr>
          <p:nvPr>
            <p:ph sz="half" idx="2"/>
          </p:nvPr>
        </p:nvSpPr>
        <p:spPr/>
        <p:txBody>
          <a:bodyPr/>
          <a:lstStyle/>
          <a:p>
            <a:r>
              <a:rPr lang="en-US" dirty="0"/>
              <a:t>120V L1 – 2 </a:t>
            </a:r>
            <a:r>
              <a:rPr lang="en-US" dirty="0" err="1"/>
              <a:t>awg</a:t>
            </a:r>
            <a:r>
              <a:rPr lang="en-US" dirty="0"/>
              <a:t> </a:t>
            </a:r>
            <a:r>
              <a:rPr lang="en-US" dirty="0" err="1"/>
              <a:t>thhn</a:t>
            </a:r>
            <a:r>
              <a:rPr lang="en-US" dirty="0"/>
              <a:t> wire size</a:t>
            </a:r>
          </a:p>
          <a:p>
            <a:r>
              <a:rPr lang="en-US" dirty="0"/>
              <a:t>120V L2 – 2 </a:t>
            </a:r>
            <a:r>
              <a:rPr lang="en-US" dirty="0" err="1"/>
              <a:t>awg</a:t>
            </a:r>
            <a:r>
              <a:rPr lang="en-US" dirty="0"/>
              <a:t> </a:t>
            </a:r>
            <a:r>
              <a:rPr lang="en-US" dirty="0" err="1"/>
              <a:t>thhn</a:t>
            </a:r>
            <a:r>
              <a:rPr lang="en-US" dirty="0"/>
              <a:t> wire size</a:t>
            </a:r>
          </a:p>
          <a:p>
            <a:r>
              <a:rPr lang="en-US" dirty="0"/>
              <a:t>Ground – 4 </a:t>
            </a:r>
            <a:r>
              <a:rPr lang="en-US" dirty="0" err="1"/>
              <a:t>awg</a:t>
            </a:r>
            <a:r>
              <a:rPr lang="en-US" dirty="0"/>
              <a:t> </a:t>
            </a:r>
            <a:r>
              <a:rPr lang="en-US" dirty="0" err="1"/>
              <a:t>thhn</a:t>
            </a:r>
            <a:r>
              <a:rPr lang="en-US" dirty="0"/>
              <a:t> wire size</a:t>
            </a:r>
          </a:p>
          <a:p>
            <a:r>
              <a:rPr lang="en-US" dirty="0"/>
              <a:t>Neutral – 2 </a:t>
            </a:r>
            <a:r>
              <a:rPr lang="en-US" dirty="0" err="1"/>
              <a:t>awg</a:t>
            </a:r>
            <a:r>
              <a:rPr lang="en-US" dirty="0"/>
              <a:t> </a:t>
            </a:r>
            <a:r>
              <a:rPr lang="en-US" dirty="0" err="1"/>
              <a:t>thhn</a:t>
            </a:r>
            <a:r>
              <a:rPr lang="en-US" dirty="0"/>
              <a:t> wire size</a:t>
            </a:r>
          </a:p>
        </p:txBody>
      </p:sp>
    </p:spTree>
    <p:extLst>
      <p:ext uri="{BB962C8B-B14F-4D97-AF65-F5344CB8AC3E}">
        <p14:creationId xmlns:p14="http://schemas.microsoft.com/office/powerpoint/2010/main" val="36073158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BD6C9-DFA4-FF44-DE84-71218DED1AC8}"/>
              </a:ext>
            </a:extLst>
          </p:cNvPr>
          <p:cNvSpPr>
            <a:spLocks noGrp="1"/>
          </p:cNvSpPr>
          <p:nvPr>
            <p:ph type="title"/>
          </p:nvPr>
        </p:nvSpPr>
        <p:spPr/>
        <p:txBody>
          <a:bodyPr>
            <a:normAutofit fontScale="90000"/>
          </a:bodyPr>
          <a:lstStyle/>
          <a:p>
            <a:r>
              <a:rPr lang="en-US" dirty="0"/>
              <a:t>Wiring from </a:t>
            </a:r>
            <a:r>
              <a:rPr lang="en-US" dirty="0" err="1"/>
              <a:t>gridboss</a:t>
            </a:r>
            <a:r>
              <a:rPr lang="en-US" dirty="0"/>
              <a:t> to Inverter 2 (</a:t>
            </a:r>
            <a:r>
              <a:rPr lang="en-US" dirty="0" err="1"/>
              <a:t>Flexboss</a:t>
            </a:r>
            <a:r>
              <a:rPr lang="en-US" dirty="0"/>
              <a:t> 21) – wire 4</a:t>
            </a:r>
          </a:p>
        </p:txBody>
      </p:sp>
      <p:pic>
        <p:nvPicPr>
          <p:cNvPr id="7" name="Content Placeholder 6" descr="A diagram of a wiring scheme&#10;&#10;Description automatically generated">
            <a:extLst>
              <a:ext uri="{FF2B5EF4-FFF2-40B4-BE49-F238E27FC236}">
                <a16:creationId xmlns:a16="http://schemas.microsoft.com/office/drawing/2014/main" id="{198D0D1E-CF4B-E146-6397-1A6A1857B308}"/>
              </a:ext>
            </a:extLst>
          </p:cNvPr>
          <p:cNvPicPr>
            <a:picLocks noGrp="1" noChangeAspect="1"/>
          </p:cNvPicPr>
          <p:nvPr>
            <p:ph sz="half" idx="1"/>
          </p:nvPr>
        </p:nvPicPr>
        <p:blipFill>
          <a:blip r:embed="rId2"/>
          <a:stretch>
            <a:fillRect/>
          </a:stretch>
        </p:blipFill>
        <p:spPr>
          <a:xfrm>
            <a:off x="795685" y="2222500"/>
            <a:ext cx="5030092" cy="3740150"/>
          </a:xfrm>
        </p:spPr>
      </p:pic>
      <p:sp>
        <p:nvSpPr>
          <p:cNvPr id="5" name="Content Placeholder 4">
            <a:extLst>
              <a:ext uri="{FF2B5EF4-FFF2-40B4-BE49-F238E27FC236}">
                <a16:creationId xmlns:a16="http://schemas.microsoft.com/office/drawing/2014/main" id="{B5816B5A-B4BD-A239-F4E4-6936A3D742A3}"/>
              </a:ext>
            </a:extLst>
          </p:cNvPr>
          <p:cNvSpPr>
            <a:spLocks noGrp="1"/>
          </p:cNvSpPr>
          <p:nvPr>
            <p:ph sz="half" idx="2"/>
          </p:nvPr>
        </p:nvSpPr>
        <p:spPr/>
        <p:txBody>
          <a:bodyPr/>
          <a:lstStyle/>
          <a:p>
            <a:r>
              <a:rPr lang="en-US" dirty="0"/>
              <a:t>120V L1 – 2 </a:t>
            </a:r>
            <a:r>
              <a:rPr lang="en-US" dirty="0" err="1"/>
              <a:t>awg</a:t>
            </a:r>
            <a:r>
              <a:rPr lang="en-US" dirty="0"/>
              <a:t> </a:t>
            </a:r>
            <a:r>
              <a:rPr lang="en-US" dirty="0" err="1"/>
              <a:t>thhn</a:t>
            </a:r>
            <a:r>
              <a:rPr lang="en-US" dirty="0"/>
              <a:t> wire size</a:t>
            </a:r>
          </a:p>
          <a:p>
            <a:r>
              <a:rPr lang="en-US" dirty="0"/>
              <a:t>120V L2 – 2 </a:t>
            </a:r>
            <a:r>
              <a:rPr lang="en-US" dirty="0" err="1"/>
              <a:t>awg</a:t>
            </a:r>
            <a:r>
              <a:rPr lang="en-US" dirty="0"/>
              <a:t> </a:t>
            </a:r>
            <a:r>
              <a:rPr lang="en-US" dirty="0" err="1"/>
              <a:t>thhn</a:t>
            </a:r>
            <a:r>
              <a:rPr lang="en-US" dirty="0"/>
              <a:t> wire size</a:t>
            </a:r>
          </a:p>
          <a:p>
            <a:r>
              <a:rPr lang="en-US" dirty="0"/>
              <a:t>Ground – 4 </a:t>
            </a:r>
            <a:r>
              <a:rPr lang="en-US" dirty="0" err="1"/>
              <a:t>awg</a:t>
            </a:r>
            <a:r>
              <a:rPr lang="en-US" dirty="0"/>
              <a:t> </a:t>
            </a:r>
            <a:r>
              <a:rPr lang="en-US" dirty="0" err="1"/>
              <a:t>thhn</a:t>
            </a:r>
            <a:r>
              <a:rPr lang="en-US" dirty="0"/>
              <a:t> wire size</a:t>
            </a:r>
          </a:p>
          <a:p>
            <a:r>
              <a:rPr lang="en-US" dirty="0"/>
              <a:t>Neutral – 2 </a:t>
            </a:r>
            <a:r>
              <a:rPr lang="en-US" dirty="0" err="1"/>
              <a:t>awg</a:t>
            </a:r>
            <a:r>
              <a:rPr lang="en-US" dirty="0"/>
              <a:t> </a:t>
            </a:r>
            <a:r>
              <a:rPr lang="en-US" dirty="0" err="1"/>
              <a:t>thhn</a:t>
            </a:r>
            <a:r>
              <a:rPr lang="en-US" dirty="0"/>
              <a:t> wire size</a:t>
            </a:r>
          </a:p>
        </p:txBody>
      </p:sp>
    </p:spTree>
    <p:extLst>
      <p:ext uri="{BB962C8B-B14F-4D97-AF65-F5344CB8AC3E}">
        <p14:creationId xmlns:p14="http://schemas.microsoft.com/office/powerpoint/2010/main" val="3226320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2E520-5B29-BE35-924E-B0769518663E}"/>
              </a:ext>
            </a:extLst>
          </p:cNvPr>
          <p:cNvSpPr>
            <a:spLocks noGrp="1"/>
          </p:cNvSpPr>
          <p:nvPr>
            <p:ph type="title"/>
          </p:nvPr>
        </p:nvSpPr>
        <p:spPr/>
        <p:txBody>
          <a:bodyPr>
            <a:normAutofit fontScale="90000"/>
          </a:bodyPr>
          <a:lstStyle/>
          <a:p>
            <a:r>
              <a:rPr lang="en-US" dirty="0" err="1"/>
              <a:t>Gridboss</a:t>
            </a:r>
            <a:r>
              <a:rPr lang="en-US" dirty="0"/>
              <a:t> to </a:t>
            </a:r>
            <a:r>
              <a:rPr lang="en-US" dirty="0" err="1"/>
              <a:t>Flexboss</a:t>
            </a:r>
            <a:r>
              <a:rPr lang="en-US" dirty="0"/>
              <a:t> 21 Communication WIRING</a:t>
            </a:r>
          </a:p>
        </p:txBody>
      </p:sp>
      <p:pic>
        <p:nvPicPr>
          <p:cNvPr id="6" name="Content Placeholder 5" descr="A close up of a cable&#10;&#10;Description automatically generated">
            <a:extLst>
              <a:ext uri="{FF2B5EF4-FFF2-40B4-BE49-F238E27FC236}">
                <a16:creationId xmlns:a16="http://schemas.microsoft.com/office/drawing/2014/main" id="{2BDE1722-C1FB-3CF3-16BC-750D4C208B82}"/>
              </a:ext>
            </a:extLst>
          </p:cNvPr>
          <p:cNvPicPr>
            <a:picLocks noGrp="1" noChangeAspect="1"/>
          </p:cNvPicPr>
          <p:nvPr>
            <p:ph sz="half" idx="1"/>
          </p:nvPr>
        </p:nvPicPr>
        <p:blipFill>
          <a:blip r:embed="rId2"/>
          <a:stretch>
            <a:fillRect/>
          </a:stretch>
        </p:blipFill>
        <p:spPr>
          <a:xfrm>
            <a:off x="747744" y="2222500"/>
            <a:ext cx="5125974" cy="3740150"/>
          </a:xfrm>
        </p:spPr>
      </p:pic>
      <p:sp>
        <p:nvSpPr>
          <p:cNvPr id="4" name="Content Placeholder 3">
            <a:extLst>
              <a:ext uri="{FF2B5EF4-FFF2-40B4-BE49-F238E27FC236}">
                <a16:creationId xmlns:a16="http://schemas.microsoft.com/office/drawing/2014/main" id="{9A628E6D-8F4B-92CF-DB29-F760DE1A90AE}"/>
              </a:ext>
            </a:extLst>
          </p:cNvPr>
          <p:cNvSpPr>
            <a:spLocks noGrp="1"/>
          </p:cNvSpPr>
          <p:nvPr>
            <p:ph sz="half" idx="2"/>
          </p:nvPr>
        </p:nvSpPr>
        <p:spPr/>
        <p:txBody>
          <a:bodyPr/>
          <a:lstStyle/>
          <a:p>
            <a:r>
              <a:rPr lang="en-US" dirty="0"/>
              <a:t>Using standard “ethernet” cable</a:t>
            </a:r>
          </a:p>
          <a:p>
            <a:pPr lvl="1"/>
            <a:r>
              <a:rPr lang="en-US" dirty="0"/>
              <a:t>RJ45 Both Ends</a:t>
            </a:r>
          </a:p>
          <a:p>
            <a:pPr lvl="1"/>
            <a:r>
              <a:rPr lang="en-US" dirty="0"/>
              <a:t>4 Pair – 8 conductor cable</a:t>
            </a:r>
          </a:p>
          <a:p>
            <a:pPr lvl="1"/>
            <a:r>
              <a:rPr lang="en-US" dirty="0"/>
              <a:t>Low Voltage</a:t>
            </a:r>
          </a:p>
          <a:p>
            <a:r>
              <a:rPr lang="en-US" dirty="0"/>
              <a:t>Connect to left parallel port on </a:t>
            </a:r>
            <a:r>
              <a:rPr lang="en-US" dirty="0" err="1"/>
              <a:t>Gridboss</a:t>
            </a:r>
            <a:endParaRPr lang="en-US" dirty="0"/>
          </a:p>
          <a:p>
            <a:r>
              <a:rPr lang="en-US" dirty="0"/>
              <a:t>Connect to right parallel port on </a:t>
            </a:r>
            <a:r>
              <a:rPr lang="en-US" dirty="0" err="1"/>
              <a:t>Flexboss</a:t>
            </a:r>
            <a:endParaRPr lang="en-US" dirty="0"/>
          </a:p>
        </p:txBody>
      </p:sp>
    </p:spTree>
    <p:extLst>
      <p:ext uri="{BB962C8B-B14F-4D97-AF65-F5344CB8AC3E}">
        <p14:creationId xmlns:p14="http://schemas.microsoft.com/office/powerpoint/2010/main" val="35592358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645A89-404B-A8DA-BAFC-0C33CAB7CD89}"/>
              </a:ext>
            </a:extLst>
          </p:cNvPr>
          <p:cNvSpPr>
            <a:spLocks noGrp="1"/>
          </p:cNvSpPr>
          <p:nvPr>
            <p:ph type="title"/>
          </p:nvPr>
        </p:nvSpPr>
        <p:spPr/>
        <p:txBody>
          <a:bodyPr/>
          <a:lstStyle/>
          <a:p>
            <a:r>
              <a:rPr lang="en-US" dirty="0"/>
              <a:t>Connecting our 2 inverters - Data</a:t>
            </a:r>
          </a:p>
        </p:txBody>
      </p:sp>
      <p:pic>
        <p:nvPicPr>
          <p:cNvPr id="9" name="Picture 8" descr="A diagram of a power system&#10;&#10;Description automatically generated">
            <a:extLst>
              <a:ext uri="{FF2B5EF4-FFF2-40B4-BE49-F238E27FC236}">
                <a16:creationId xmlns:a16="http://schemas.microsoft.com/office/drawing/2014/main" id="{C169C717-B347-CFB1-EF42-0E8555FC57DC}"/>
              </a:ext>
            </a:extLst>
          </p:cNvPr>
          <p:cNvPicPr>
            <a:picLocks noChangeAspect="1"/>
          </p:cNvPicPr>
          <p:nvPr/>
        </p:nvPicPr>
        <p:blipFill>
          <a:blip r:embed="rId2"/>
          <a:stretch>
            <a:fillRect/>
          </a:stretch>
        </p:blipFill>
        <p:spPr>
          <a:xfrm>
            <a:off x="1822450" y="2257256"/>
            <a:ext cx="8547099" cy="3686344"/>
          </a:xfrm>
          <a:prstGeom prst="rect">
            <a:avLst/>
          </a:prstGeom>
        </p:spPr>
      </p:pic>
    </p:spTree>
    <p:extLst>
      <p:ext uri="{BB962C8B-B14F-4D97-AF65-F5344CB8AC3E}">
        <p14:creationId xmlns:p14="http://schemas.microsoft.com/office/powerpoint/2010/main" val="32735578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D9710-3D04-75CE-B93A-4D37CB0A983C}"/>
              </a:ext>
            </a:extLst>
          </p:cNvPr>
          <p:cNvSpPr>
            <a:spLocks noGrp="1"/>
          </p:cNvSpPr>
          <p:nvPr>
            <p:ph type="title"/>
          </p:nvPr>
        </p:nvSpPr>
        <p:spPr/>
        <p:txBody>
          <a:bodyPr/>
          <a:lstStyle/>
          <a:p>
            <a:r>
              <a:rPr lang="en-US" dirty="0" err="1"/>
              <a:t>Flexboss</a:t>
            </a:r>
            <a:r>
              <a:rPr lang="en-US" dirty="0"/>
              <a:t> 21 to Battery</a:t>
            </a:r>
          </a:p>
        </p:txBody>
      </p:sp>
      <p:pic>
        <p:nvPicPr>
          <p:cNvPr id="6" name="Content Placeholder 5" descr="A close-up of a cable&#10;&#10;Description automatically generated">
            <a:extLst>
              <a:ext uri="{FF2B5EF4-FFF2-40B4-BE49-F238E27FC236}">
                <a16:creationId xmlns:a16="http://schemas.microsoft.com/office/drawing/2014/main" id="{AC0AB338-98A1-43FC-C485-536FF2EFD3AE}"/>
              </a:ext>
            </a:extLst>
          </p:cNvPr>
          <p:cNvPicPr>
            <a:picLocks noGrp="1" noChangeAspect="1"/>
          </p:cNvPicPr>
          <p:nvPr>
            <p:ph sz="half" idx="1"/>
          </p:nvPr>
        </p:nvPicPr>
        <p:blipFill>
          <a:blip r:embed="rId2"/>
          <a:stretch>
            <a:fillRect/>
          </a:stretch>
        </p:blipFill>
        <p:spPr>
          <a:xfrm>
            <a:off x="704850" y="2288823"/>
            <a:ext cx="5211763" cy="3607504"/>
          </a:xfrm>
        </p:spPr>
      </p:pic>
      <p:sp>
        <p:nvSpPr>
          <p:cNvPr id="4" name="Content Placeholder 3">
            <a:extLst>
              <a:ext uri="{FF2B5EF4-FFF2-40B4-BE49-F238E27FC236}">
                <a16:creationId xmlns:a16="http://schemas.microsoft.com/office/drawing/2014/main" id="{F2AFE603-0E35-2436-60CA-F404F8FB622A}"/>
              </a:ext>
            </a:extLst>
          </p:cNvPr>
          <p:cNvSpPr>
            <a:spLocks noGrp="1"/>
          </p:cNvSpPr>
          <p:nvPr>
            <p:ph sz="half" idx="2"/>
          </p:nvPr>
        </p:nvSpPr>
        <p:spPr/>
        <p:txBody>
          <a:bodyPr/>
          <a:lstStyle/>
          <a:p>
            <a:r>
              <a:rPr lang="en-US" dirty="0"/>
              <a:t>Using standard “ethernet” cable</a:t>
            </a:r>
          </a:p>
          <a:p>
            <a:pPr lvl="1"/>
            <a:r>
              <a:rPr lang="en-US" dirty="0"/>
              <a:t>RJ45 Both Ends</a:t>
            </a:r>
          </a:p>
          <a:p>
            <a:pPr lvl="1"/>
            <a:r>
              <a:rPr lang="en-US" dirty="0"/>
              <a:t>4 Pair – 8 conductor cable</a:t>
            </a:r>
          </a:p>
          <a:p>
            <a:pPr lvl="1"/>
            <a:r>
              <a:rPr lang="en-US" dirty="0"/>
              <a:t>Low Voltage</a:t>
            </a:r>
          </a:p>
          <a:p>
            <a:pPr lvl="1"/>
            <a:r>
              <a:rPr lang="en-US" dirty="0"/>
              <a:t>Green Color</a:t>
            </a:r>
          </a:p>
          <a:p>
            <a:r>
              <a:rPr lang="en-US" dirty="0"/>
              <a:t>Connect “battery port” on </a:t>
            </a:r>
            <a:r>
              <a:rPr lang="en-US" dirty="0" err="1"/>
              <a:t>Flexboss</a:t>
            </a:r>
            <a:r>
              <a:rPr lang="en-US" dirty="0"/>
              <a:t> and to the CAN port on the EG4 indoor battery</a:t>
            </a:r>
          </a:p>
          <a:p>
            <a:r>
              <a:rPr lang="en-US" dirty="0"/>
              <a:t>Daisy Chain this from battery to battery</a:t>
            </a:r>
          </a:p>
          <a:p>
            <a:endParaRPr lang="en-US" dirty="0"/>
          </a:p>
        </p:txBody>
      </p:sp>
    </p:spTree>
    <p:extLst>
      <p:ext uri="{BB962C8B-B14F-4D97-AF65-F5344CB8AC3E}">
        <p14:creationId xmlns:p14="http://schemas.microsoft.com/office/powerpoint/2010/main" val="1149616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3BDC9-E7A8-50F6-2D34-B843B77B44B3}"/>
              </a:ext>
            </a:extLst>
          </p:cNvPr>
          <p:cNvSpPr>
            <a:spLocks noGrp="1"/>
          </p:cNvSpPr>
          <p:nvPr>
            <p:ph type="title"/>
          </p:nvPr>
        </p:nvSpPr>
        <p:spPr/>
        <p:txBody>
          <a:bodyPr/>
          <a:lstStyle/>
          <a:p>
            <a:r>
              <a:rPr lang="en-US" dirty="0"/>
              <a:t>Module 1 - Issues</a:t>
            </a:r>
          </a:p>
        </p:txBody>
      </p:sp>
      <p:sp>
        <p:nvSpPr>
          <p:cNvPr id="3" name="Content Placeholder 2">
            <a:extLst>
              <a:ext uri="{FF2B5EF4-FFF2-40B4-BE49-F238E27FC236}">
                <a16:creationId xmlns:a16="http://schemas.microsoft.com/office/drawing/2014/main" id="{7A692544-5AC3-B190-1D58-3342B625E140}"/>
              </a:ext>
            </a:extLst>
          </p:cNvPr>
          <p:cNvSpPr>
            <a:spLocks noGrp="1"/>
          </p:cNvSpPr>
          <p:nvPr>
            <p:ph idx="1"/>
          </p:nvPr>
        </p:nvSpPr>
        <p:spPr/>
        <p:txBody>
          <a:bodyPr/>
          <a:lstStyle/>
          <a:p>
            <a:r>
              <a:rPr lang="en-US" dirty="0"/>
              <a:t>Knowledge in the local community</a:t>
            </a:r>
          </a:p>
          <a:p>
            <a:pPr lvl="1"/>
            <a:r>
              <a:rPr lang="en-US" dirty="0"/>
              <a:t>Electricians just refusing to accept project – Not Done That</a:t>
            </a:r>
          </a:p>
          <a:p>
            <a:pPr lvl="1"/>
            <a:r>
              <a:rPr lang="en-US" dirty="0"/>
              <a:t>Contractors having no clue</a:t>
            </a:r>
          </a:p>
          <a:p>
            <a:r>
              <a:rPr lang="en-US" dirty="0"/>
              <a:t>Cheating/Scalping</a:t>
            </a:r>
          </a:p>
          <a:p>
            <a:pPr lvl="1"/>
            <a:r>
              <a:rPr lang="en-US" dirty="0"/>
              <a:t>Companies that are “selling” solar with no battery</a:t>
            </a:r>
          </a:p>
          <a:p>
            <a:pPr lvl="1"/>
            <a:r>
              <a:rPr lang="en-US" dirty="0"/>
              <a:t>No definition of what your getting</a:t>
            </a:r>
          </a:p>
          <a:p>
            <a:pPr lvl="2"/>
            <a:r>
              <a:rPr lang="en-US" dirty="0"/>
              <a:t>And not getting much</a:t>
            </a:r>
          </a:p>
          <a:p>
            <a:r>
              <a:rPr lang="en-US" dirty="0"/>
              <a:t>Cross Trades Issues</a:t>
            </a:r>
          </a:p>
          <a:p>
            <a:pPr lvl="1"/>
            <a:r>
              <a:rPr lang="en-US" dirty="0"/>
              <a:t>Roof Guys don’t want it, “Invalidate warranty”, when there is no penetrations.</a:t>
            </a:r>
          </a:p>
          <a:p>
            <a:pPr lvl="1"/>
            <a:endParaRPr lang="en-US" dirty="0"/>
          </a:p>
        </p:txBody>
      </p:sp>
    </p:spTree>
    <p:extLst>
      <p:ext uri="{BB962C8B-B14F-4D97-AF65-F5344CB8AC3E}">
        <p14:creationId xmlns:p14="http://schemas.microsoft.com/office/powerpoint/2010/main" val="10796451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454A7-3CC9-BFCF-CA2E-DC47DEC94BCD}"/>
              </a:ext>
            </a:extLst>
          </p:cNvPr>
          <p:cNvSpPr>
            <a:spLocks noGrp="1"/>
          </p:cNvSpPr>
          <p:nvPr>
            <p:ph type="title"/>
          </p:nvPr>
        </p:nvSpPr>
        <p:spPr/>
        <p:txBody>
          <a:bodyPr/>
          <a:lstStyle/>
          <a:p>
            <a:r>
              <a:rPr lang="en-US" dirty="0"/>
              <a:t>Rapid Shutdown</a:t>
            </a:r>
          </a:p>
        </p:txBody>
      </p:sp>
      <p:sp>
        <p:nvSpPr>
          <p:cNvPr id="3" name="Content Placeholder 2">
            <a:extLst>
              <a:ext uri="{FF2B5EF4-FFF2-40B4-BE49-F238E27FC236}">
                <a16:creationId xmlns:a16="http://schemas.microsoft.com/office/drawing/2014/main" id="{962E2698-7D4B-2964-D274-711E189DCF40}"/>
              </a:ext>
            </a:extLst>
          </p:cNvPr>
          <p:cNvSpPr>
            <a:spLocks noGrp="1"/>
          </p:cNvSpPr>
          <p:nvPr>
            <p:ph sz="half" idx="1"/>
          </p:nvPr>
        </p:nvSpPr>
        <p:spPr/>
        <p:txBody>
          <a:bodyPr/>
          <a:lstStyle/>
          <a:p>
            <a:r>
              <a:rPr lang="en-US" dirty="0" err="1"/>
              <a:t>Gridboss</a:t>
            </a:r>
            <a:r>
              <a:rPr lang="en-US" dirty="0"/>
              <a:t> supports rapid shutdown system that complies with 2017 and 2020 NEC 690.12 and ESS Disconnect that complies with NEC 706.15</a:t>
            </a:r>
          </a:p>
          <a:p>
            <a:r>
              <a:rPr lang="en-US" dirty="0"/>
              <a:t>Switch on the right side of </a:t>
            </a:r>
            <a:r>
              <a:rPr lang="en-US" dirty="0" err="1"/>
              <a:t>gridboss</a:t>
            </a:r>
            <a:r>
              <a:rPr lang="en-US" dirty="0"/>
              <a:t>, when used will initiate total system shutdown, including the inverters, supported batteries, and PV (If using </a:t>
            </a:r>
            <a:r>
              <a:rPr lang="en-US" dirty="0" err="1"/>
              <a:t>Tigo</a:t>
            </a:r>
            <a:r>
              <a:rPr lang="en-US" dirty="0"/>
              <a:t> rapid shutdown devices)</a:t>
            </a:r>
          </a:p>
        </p:txBody>
      </p:sp>
      <p:pic>
        <p:nvPicPr>
          <p:cNvPr id="6" name="Content Placeholder 5" descr="A diagram of a machine&#10;&#10;Description automatically generated">
            <a:extLst>
              <a:ext uri="{FF2B5EF4-FFF2-40B4-BE49-F238E27FC236}">
                <a16:creationId xmlns:a16="http://schemas.microsoft.com/office/drawing/2014/main" id="{B097DAD5-188B-29FF-0F03-E29B0527DE9E}"/>
              </a:ext>
            </a:extLst>
          </p:cNvPr>
          <p:cNvPicPr>
            <a:picLocks noGrp="1" noChangeAspect="1"/>
          </p:cNvPicPr>
          <p:nvPr>
            <p:ph sz="half" idx="2"/>
          </p:nvPr>
        </p:nvPicPr>
        <p:blipFill>
          <a:blip r:embed="rId2"/>
          <a:stretch>
            <a:fillRect/>
          </a:stretch>
        </p:blipFill>
        <p:spPr>
          <a:xfrm>
            <a:off x="6513083" y="2222500"/>
            <a:ext cx="4549047" cy="3740150"/>
          </a:xfrm>
        </p:spPr>
      </p:pic>
    </p:spTree>
    <p:extLst>
      <p:ext uri="{BB962C8B-B14F-4D97-AF65-F5344CB8AC3E}">
        <p14:creationId xmlns:p14="http://schemas.microsoft.com/office/powerpoint/2010/main" val="40673525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FE582-62BF-6B5D-DCA1-FEFDB512AC7D}"/>
              </a:ext>
            </a:extLst>
          </p:cNvPr>
          <p:cNvSpPr>
            <a:spLocks noGrp="1"/>
          </p:cNvSpPr>
          <p:nvPr>
            <p:ph type="title"/>
          </p:nvPr>
        </p:nvSpPr>
        <p:spPr/>
        <p:txBody>
          <a:bodyPr/>
          <a:lstStyle/>
          <a:p>
            <a:r>
              <a:rPr lang="en-US" dirty="0"/>
              <a:t>Settings - Intent</a:t>
            </a:r>
          </a:p>
        </p:txBody>
      </p:sp>
      <p:sp>
        <p:nvSpPr>
          <p:cNvPr id="3" name="Content Placeholder 2">
            <a:extLst>
              <a:ext uri="{FF2B5EF4-FFF2-40B4-BE49-F238E27FC236}">
                <a16:creationId xmlns:a16="http://schemas.microsoft.com/office/drawing/2014/main" id="{ADE2D494-7525-B7DD-0F98-4C5EC3D3C664}"/>
              </a:ext>
            </a:extLst>
          </p:cNvPr>
          <p:cNvSpPr>
            <a:spLocks noGrp="1"/>
          </p:cNvSpPr>
          <p:nvPr>
            <p:ph sz="half" idx="1"/>
          </p:nvPr>
        </p:nvSpPr>
        <p:spPr/>
        <p:txBody>
          <a:bodyPr/>
          <a:lstStyle/>
          <a:p>
            <a:r>
              <a:rPr lang="en-US" dirty="0"/>
              <a:t>Use as much Solar for loads as possible</a:t>
            </a:r>
          </a:p>
          <a:p>
            <a:pPr lvl="1"/>
            <a:r>
              <a:rPr lang="en-US" dirty="0"/>
              <a:t>50% should be able to charge batteries as well</a:t>
            </a:r>
          </a:p>
          <a:p>
            <a:r>
              <a:rPr lang="en-US" dirty="0"/>
              <a:t>Use battery before grid on a cloudy day</a:t>
            </a:r>
          </a:p>
          <a:p>
            <a:r>
              <a:rPr lang="en-US" dirty="0"/>
              <a:t>At 8pm – Charge battery to full – if below 50%</a:t>
            </a:r>
          </a:p>
          <a:p>
            <a:r>
              <a:rPr lang="en-US" dirty="0"/>
              <a:t>Bad weather Expected – Charge to full from grid as soon as possible</a:t>
            </a:r>
          </a:p>
          <a:p>
            <a:r>
              <a:rPr lang="en-US" dirty="0"/>
              <a:t>Never send power to grid</a:t>
            </a:r>
          </a:p>
        </p:txBody>
      </p:sp>
      <p:sp>
        <p:nvSpPr>
          <p:cNvPr id="4" name="Content Placeholder 3">
            <a:extLst>
              <a:ext uri="{FF2B5EF4-FFF2-40B4-BE49-F238E27FC236}">
                <a16:creationId xmlns:a16="http://schemas.microsoft.com/office/drawing/2014/main" id="{E2610E66-BF19-A4D6-AB1D-D378121BF81D}"/>
              </a:ext>
            </a:extLst>
          </p:cNvPr>
          <p:cNvSpPr>
            <a:spLocks noGrp="1"/>
          </p:cNvSpPr>
          <p:nvPr>
            <p:ph sz="half" idx="2"/>
          </p:nvPr>
        </p:nvSpPr>
        <p:spPr/>
        <p:txBody>
          <a:bodyPr/>
          <a:lstStyle/>
          <a:p>
            <a:r>
              <a:rPr lang="en-US" dirty="0"/>
              <a:t>At start of day, if battery below 30% charge to 60%</a:t>
            </a:r>
          </a:p>
          <a:p>
            <a:r>
              <a:rPr lang="en-US" dirty="0"/>
              <a:t>If </a:t>
            </a:r>
            <a:r>
              <a:rPr lang="en-US" dirty="0" err="1"/>
              <a:t>batterys</a:t>
            </a:r>
            <a:r>
              <a:rPr lang="en-US" dirty="0"/>
              <a:t> are at 30% and no grid, charge from generator, turn off generator at 90%</a:t>
            </a:r>
          </a:p>
        </p:txBody>
      </p:sp>
    </p:spTree>
    <p:extLst>
      <p:ext uri="{BB962C8B-B14F-4D97-AF65-F5344CB8AC3E}">
        <p14:creationId xmlns:p14="http://schemas.microsoft.com/office/powerpoint/2010/main" val="39813940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8DC14-ACB1-02CB-9A96-A3C3D583F04E}"/>
              </a:ext>
            </a:extLst>
          </p:cNvPr>
          <p:cNvSpPr>
            <a:spLocks noGrp="1"/>
          </p:cNvSpPr>
          <p:nvPr>
            <p:ph type="title"/>
          </p:nvPr>
        </p:nvSpPr>
        <p:spPr/>
        <p:txBody>
          <a:bodyPr/>
          <a:lstStyle/>
          <a:p>
            <a:r>
              <a:rPr lang="en-US" dirty="0"/>
              <a:t>Settings</a:t>
            </a:r>
          </a:p>
        </p:txBody>
      </p:sp>
      <p:sp>
        <p:nvSpPr>
          <p:cNvPr id="3" name="Content Placeholder 2">
            <a:extLst>
              <a:ext uri="{FF2B5EF4-FFF2-40B4-BE49-F238E27FC236}">
                <a16:creationId xmlns:a16="http://schemas.microsoft.com/office/drawing/2014/main" id="{ACB9F119-1DEE-CBEA-6232-B340A3F46C51}"/>
              </a:ext>
            </a:extLst>
          </p:cNvPr>
          <p:cNvSpPr>
            <a:spLocks noGrp="1"/>
          </p:cNvSpPr>
          <p:nvPr>
            <p:ph sz="half" idx="1"/>
          </p:nvPr>
        </p:nvSpPr>
        <p:spPr/>
        <p:txBody>
          <a:bodyPr/>
          <a:lstStyle/>
          <a:p>
            <a:r>
              <a:rPr lang="en-US" dirty="0"/>
              <a:t>Power Backup: Enable</a:t>
            </a:r>
          </a:p>
          <a:p>
            <a:pPr lvl="1"/>
            <a:r>
              <a:rPr lang="en-US" dirty="0"/>
              <a:t>We are Now a “UPS” for house</a:t>
            </a:r>
          </a:p>
          <a:p>
            <a:r>
              <a:rPr lang="en-US" dirty="0"/>
              <a:t>No Grid Sell Back</a:t>
            </a:r>
          </a:p>
          <a:p>
            <a:pPr lvl="1"/>
            <a:r>
              <a:rPr lang="en-US" dirty="0"/>
              <a:t>No electricity will be sent to the public grid</a:t>
            </a:r>
          </a:p>
          <a:p>
            <a:r>
              <a:rPr lang="en-US" dirty="0"/>
              <a:t>Fast Zero Export – Adjust power so there is no power export instead of every 5 seconds</a:t>
            </a:r>
          </a:p>
          <a:p>
            <a:r>
              <a:rPr lang="en-US" dirty="0"/>
              <a:t>Off-Grid Mode – Allows absolute zero-export when there is a AC Connection, only will charge if AC Charge is enabled</a:t>
            </a:r>
          </a:p>
          <a:p>
            <a:endParaRPr lang="en-US" dirty="0"/>
          </a:p>
        </p:txBody>
      </p:sp>
      <p:sp>
        <p:nvSpPr>
          <p:cNvPr id="4" name="Content Placeholder 3">
            <a:extLst>
              <a:ext uri="{FF2B5EF4-FFF2-40B4-BE49-F238E27FC236}">
                <a16:creationId xmlns:a16="http://schemas.microsoft.com/office/drawing/2014/main" id="{415327F6-5E4A-F597-920A-3D44F06C85E6}"/>
              </a:ext>
            </a:extLst>
          </p:cNvPr>
          <p:cNvSpPr>
            <a:spLocks noGrp="1"/>
          </p:cNvSpPr>
          <p:nvPr>
            <p:ph sz="half" idx="2"/>
          </p:nvPr>
        </p:nvSpPr>
        <p:spPr/>
        <p:txBody>
          <a:bodyPr/>
          <a:lstStyle/>
          <a:p>
            <a:r>
              <a:rPr lang="en-US" dirty="0"/>
              <a:t>RSD: Enable Rapid Shutdown</a:t>
            </a:r>
          </a:p>
          <a:p>
            <a:r>
              <a:rPr lang="en-US" dirty="0"/>
              <a:t>Share Battery: Yes</a:t>
            </a:r>
          </a:p>
          <a:p>
            <a:r>
              <a:rPr lang="en-US" dirty="0"/>
              <a:t>AC Charge:</a:t>
            </a:r>
          </a:p>
          <a:p>
            <a:pPr lvl="1"/>
            <a:r>
              <a:rPr lang="en-US" dirty="0"/>
              <a:t>AC Charge Enable</a:t>
            </a:r>
          </a:p>
          <a:p>
            <a:pPr lvl="1"/>
            <a:r>
              <a:rPr lang="en-US" dirty="0"/>
              <a:t>AC Charge Based On: Time</a:t>
            </a:r>
          </a:p>
          <a:p>
            <a:pPr lvl="1"/>
            <a:r>
              <a:rPr lang="en-US" dirty="0"/>
              <a:t>Set AC Charge Power: </a:t>
            </a:r>
          </a:p>
        </p:txBody>
      </p:sp>
    </p:spTree>
    <p:extLst>
      <p:ext uri="{BB962C8B-B14F-4D97-AF65-F5344CB8AC3E}">
        <p14:creationId xmlns:p14="http://schemas.microsoft.com/office/powerpoint/2010/main" val="23380584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25991-4A44-ED18-6F32-857661328683}"/>
              </a:ext>
            </a:extLst>
          </p:cNvPr>
          <p:cNvSpPr>
            <a:spLocks noGrp="1"/>
          </p:cNvSpPr>
          <p:nvPr>
            <p:ph type="title"/>
          </p:nvPr>
        </p:nvSpPr>
        <p:spPr/>
        <p:txBody>
          <a:bodyPr/>
          <a:lstStyle/>
          <a:p>
            <a:r>
              <a:rPr lang="en-US" dirty="0"/>
              <a:t>Settings</a:t>
            </a:r>
          </a:p>
        </p:txBody>
      </p:sp>
      <p:sp>
        <p:nvSpPr>
          <p:cNvPr id="3" name="Content Placeholder 2">
            <a:extLst>
              <a:ext uri="{FF2B5EF4-FFF2-40B4-BE49-F238E27FC236}">
                <a16:creationId xmlns:a16="http://schemas.microsoft.com/office/drawing/2014/main" id="{93CAA4ED-3335-D159-1AF6-41D899486042}"/>
              </a:ext>
            </a:extLst>
          </p:cNvPr>
          <p:cNvSpPr>
            <a:spLocks noGrp="1"/>
          </p:cNvSpPr>
          <p:nvPr>
            <p:ph sz="half" idx="1"/>
          </p:nvPr>
        </p:nvSpPr>
        <p:spPr/>
        <p:txBody>
          <a:bodyPr/>
          <a:lstStyle/>
          <a:p>
            <a:r>
              <a:rPr lang="en-US" dirty="0"/>
              <a:t>PV Charge </a:t>
            </a:r>
            <a:r>
              <a:rPr lang="en-US" dirty="0" err="1"/>
              <a:t>Prioirty</a:t>
            </a:r>
            <a:r>
              <a:rPr lang="en-US" dirty="0"/>
              <a:t>: </a:t>
            </a:r>
            <a:r>
              <a:rPr lang="en-US" dirty="0" err="1"/>
              <a:t>Priortise</a:t>
            </a:r>
            <a:r>
              <a:rPr lang="en-US" dirty="0"/>
              <a:t> Solar</a:t>
            </a:r>
          </a:p>
          <a:p>
            <a:r>
              <a:rPr lang="en-US" dirty="0"/>
              <a:t>PV Charge Power: 12kw (Per Inverter</a:t>
            </a:r>
          </a:p>
          <a:p>
            <a:r>
              <a:rPr lang="en-US" dirty="0" err="1"/>
              <a:t>Offgrid</a:t>
            </a:r>
            <a:r>
              <a:rPr lang="en-US" dirty="0"/>
              <a:t> </a:t>
            </a:r>
            <a:r>
              <a:rPr lang="en-US" dirty="0" err="1"/>
              <a:t>Dischage</a:t>
            </a:r>
            <a:r>
              <a:rPr lang="en-US" dirty="0"/>
              <a:t> Cutoff : 20%</a:t>
            </a:r>
          </a:p>
          <a:p>
            <a:r>
              <a:rPr lang="en-US" dirty="0"/>
              <a:t>Weather Optimization:</a:t>
            </a:r>
          </a:p>
          <a:p>
            <a:pPr lvl="1"/>
            <a:r>
              <a:rPr lang="en-US" dirty="0"/>
              <a:t>Intelligent Charging Control</a:t>
            </a:r>
          </a:p>
          <a:p>
            <a:r>
              <a:rPr lang="en-US" dirty="0"/>
              <a:t>Working Mode: Self </a:t>
            </a:r>
            <a:r>
              <a:rPr lang="en-US" dirty="0" err="1"/>
              <a:t>Consuption</a:t>
            </a:r>
            <a:endParaRPr lang="en-US" dirty="0"/>
          </a:p>
        </p:txBody>
      </p:sp>
      <p:sp>
        <p:nvSpPr>
          <p:cNvPr id="4" name="Content Placeholder 3">
            <a:extLst>
              <a:ext uri="{FF2B5EF4-FFF2-40B4-BE49-F238E27FC236}">
                <a16:creationId xmlns:a16="http://schemas.microsoft.com/office/drawing/2014/main" id="{5BD8BEE9-2667-759D-206B-879CF140FEFF}"/>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891520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3BDC9-E7A8-50F6-2D34-B843B77B44B3}"/>
              </a:ext>
            </a:extLst>
          </p:cNvPr>
          <p:cNvSpPr>
            <a:spLocks noGrp="1"/>
          </p:cNvSpPr>
          <p:nvPr>
            <p:ph type="title"/>
          </p:nvPr>
        </p:nvSpPr>
        <p:spPr/>
        <p:txBody>
          <a:bodyPr/>
          <a:lstStyle/>
          <a:p>
            <a:r>
              <a:rPr lang="en-US" dirty="0"/>
              <a:t>Module 1 - Issues</a:t>
            </a:r>
          </a:p>
        </p:txBody>
      </p:sp>
      <p:sp>
        <p:nvSpPr>
          <p:cNvPr id="3" name="Content Placeholder 2">
            <a:extLst>
              <a:ext uri="{FF2B5EF4-FFF2-40B4-BE49-F238E27FC236}">
                <a16:creationId xmlns:a16="http://schemas.microsoft.com/office/drawing/2014/main" id="{7A692544-5AC3-B190-1D58-3342B625E140}"/>
              </a:ext>
            </a:extLst>
          </p:cNvPr>
          <p:cNvSpPr>
            <a:spLocks noGrp="1"/>
          </p:cNvSpPr>
          <p:nvPr>
            <p:ph idx="1"/>
          </p:nvPr>
        </p:nvSpPr>
        <p:spPr/>
        <p:txBody>
          <a:bodyPr>
            <a:normAutofit fontScale="92500" lnSpcReduction="10000"/>
          </a:bodyPr>
          <a:lstStyle/>
          <a:p>
            <a:r>
              <a:rPr lang="en-US" dirty="0"/>
              <a:t>Cross Trades Issues</a:t>
            </a:r>
          </a:p>
          <a:p>
            <a:pPr lvl="1"/>
            <a:r>
              <a:rPr lang="en-US" dirty="0"/>
              <a:t>Roof Guys don’t want it, “Invalidate warranty”, when there is no penetrations.</a:t>
            </a:r>
          </a:p>
          <a:p>
            <a:pPr lvl="0"/>
            <a:r>
              <a:rPr lang="en-US" dirty="0"/>
              <a:t>Complexity</a:t>
            </a:r>
            <a:r>
              <a:rPr lang="en-US" baseline="0" dirty="0"/>
              <a:t> Issues</a:t>
            </a:r>
          </a:p>
          <a:p>
            <a:pPr lvl="1"/>
            <a:r>
              <a:rPr lang="en-US" dirty="0"/>
              <a:t>Number of additional Boxes </a:t>
            </a:r>
          </a:p>
          <a:p>
            <a:pPr lvl="1"/>
            <a:r>
              <a:rPr lang="en-US" dirty="0"/>
              <a:t>Torque</a:t>
            </a:r>
            <a:r>
              <a:rPr lang="en-US" baseline="0" dirty="0"/>
              <a:t> Issues</a:t>
            </a:r>
          </a:p>
          <a:p>
            <a:pPr lvl="0"/>
            <a:r>
              <a:rPr lang="en-US" baseline="0" dirty="0"/>
              <a:t>System Compatibilities</a:t>
            </a:r>
          </a:p>
          <a:p>
            <a:pPr lvl="1"/>
            <a:r>
              <a:rPr lang="en-US" baseline="0" dirty="0"/>
              <a:t>AC Coupled – DC Coupled</a:t>
            </a:r>
          </a:p>
          <a:p>
            <a:pPr lvl="0"/>
            <a:r>
              <a:rPr lang="en-US" baseline="0" dirty="0"/>
              <a:t>Compliance</a:t>
            </a:r>
          </a:p>
          <a:p>
            <a:pPr lvl="1"/>
            <a:r>
              <a:rPr lang="en-US" baseline="0" dirty="0"/>
              <a:t>Building code differences</a:t>
            </a:r>
          </a:p>
          <a:p>
            <a:pPr lvl="0"/>
            <a:r>
              <a:rPr lang="en-US" baseline="0" dirty="0"/>
              <a:t>HOA </a:t>
            </a:r>
          </a:p>
        </p:txBody>
      </p:sp>
    </p:spTree>
    <p:extLst>
      <p:ext uri="{BB962C8B-B14F-4D97-AF65-F5344CB8AC3E}">
        <p14:creationId xmlns:p14="http://schemas.microsoft.com/office/powerpoint/2010/main" val="387772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769EB-ED50-C7EA-D9CF-1F5590A094F1}"/>
              </a:ext>
            </a:extLst>
          </p:cNvPr>
          <p:cNvSpPr>
            <a:spLocks noGrp="1"/>
          </p:cNvSpPr>
          <p:nvPr>
            <p:ph type="title"/>
          </p:nvPr>
        </p:nvSpPr>
        <p:spPr/>
        <p:txBody>
          <a:bodyPr/>
          <a:lstStyle/>
          <a:p>
            <a:r>
              <a:rPr lang="en-US" dirty="0"/>
              <a:t>Theories</a:t>
            </a:r>
          </a:p>
        </p:txBody>
      </p:sp>
      <p:sp>
        <p:nvSpPr>
          <p:cNvPr id="3" name="Content Placeholder 2">
            <a:extLst>
              <a:ext uri="{FF2B5EF4-FFF2-40B4-BE49-F238E27FC236}">
                <a16:creationId xmlns:a16="http://schemas.microsoft.com/office/drawing/2014/main" id="{DA6AC0F5-F276-B177-C2BE-E9A1C85D6D1E}"/>
              </a:ext>
            </a:extLst>
          </p:cNvPr>
          <p:cNvSpPr>
            <a:spLocks noGrp="1"/>
          </p:cNvSpPr>
          <p:nvPr>
            <p:ph idx="1"/>
          </p:nvPr>
        </p:nvSpPr>
        <p:spPr/>
        <p:txBody>
          <a:bodyPr>
            <a:normAutofit/>
          </a:bodyPr>
          <a:lstStyle/>
          <a:p>
            <a:r>
              <a:rPr lang="en-US" dirty="0"/>
              <a:t>System Types</a:t>
            </a:r>
          </a:p>
          <a:p>
            <a:pPr lvl="1"/>
            <a:r>
              <a:rPr lang="en-US" dirty="0"/>
              <a:t>AC Coupled / DC Coupled</a:t>
            </a:r>
          </a:p>
          <a:p>
            <a:pPr lvl="1"/>
            <a:r>
              <a:rPr lang="en-US" dirty="0"/>
              <a:t>Grid Connected / Off-Grid / Hybrid</a:t>
            </a:r>
          </a:p>
          <a:p>
            <a:r>
              <a:rPr lang="en-US" dirty="0"/>
              <a:t>Solar Panels – Types – Connections – Standards</a:t>
            </a:r>
          </a:p>
          <a:p>
            <a:pPr lvl="1"/>
            <a:r>
              <a:rPr lang="en-US" dirty="0"/>
              <a:t>Mounts</a:t>
            </a:r>
          </a:p>
          <a:p>
            <a:pPr lvl="1"/>
            <a:r>
              <a:rPr lang="en-US" dirty="0"/>
              <a:t>Safety</a:t>
            </a:r>
          </a:p>
          <a:p>
            <a:r>
              <a:rPr lang="en-US" dirty="0"/>
              <a:t>Inverters – Types and Kinds</a:t>
            </a:r>
          </a:p>
          <a:p>
            <a:r>
              <a:rPr lang="en-US" dirty="0"/>
              <a:t>Batteries – Types and Kinds</a:t>
            </a:r>
          </a:p>
          <a:p>
            <a:r>
              <a:rPr lang="en-US" dirty="0"/>
              <a:t>Meter to Inverter ”Accessories”</a:t>
            </a:r>
          </a:p>
        </p:txBody>
      </p:sp>
    </p:spTree>
    <p:extLst>
      <p:ext uri="{BB962C8B-B14F-4D97-AF65-F5344CB8AC3E}">
        <p14:creationId xmlns:p14="http://schemas.microsoft.com/office/powerpoint/2010/main" val="1186757316"/>
      </p:ext>
    </p:extLst>
  </p:cSld>
  <p:clrMapOvr>
    <a:masterClrMapping/>
  </p:clrMapOvr>
</p:sld>
</file>

<file path=ppt/theme/theme1.xml><?xml version="1.0" encoding="utf-8"?>
<a:theme xmlns:a="http://schemas.openxmlformats.org/drawingml/2006/main" name="ChronicleVTI">
  <a:themeElements>
    <a:clrScheme name="AnalogousFromRegularSeed_2SEEDS">
      <a:dk1>
        <a:srgbClr val="000000"/>
      </a:dk1>
      <a:lt1>
        <a:srgbClr val="FFFFFF"/>
      </a:lt1>
      <a:dk2>
        <a:srgbClr val="302B1B"/>
      </a:dk2>
      <a:lt2>
        <a:srgbClr val="F0F1F3"/>
      </a:lt2>
      <a:accent1>
        <a:srgbClr val="B18E3B"/>
      </a:accent1>
      <a:accent2>
        <a:srgbClr val="C36E4D"/>
      </a:accent2>
      <a:accent3>
        <a:srgbClr val="9CA742"/>
      </a:accent3>
      <a:accent4>
        <a:srgbClr val="3B9BB1"/>
      </a:accent4>
      <a:accent5>
        <a:srgbClr val="4D7BC3"/>
      </a:accent5>
      <a:accent6>
        <a:srgbClr val="4E4BB8"/>
      </a:accent6>
      <a:hlink>
        <a:srgbClr val="3F66BF"/>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1074</TotalTime>
  <Words>3962</Words>
  <Application>Microsoft Macintosh PowerPoint</Application>
  <PresentationFormat>Widescreen</PresentationFormat>
  <Paragraphs>592</Paragraphs>
  <Slides>73</Slides>
  <Notes>50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73</vt:i4>
      </vt:variant>
    </vt:vector>
  </HeadingPairs>
  <TitlesOfParts>
    <vt:vector size="82" baseType="lpstr">
      <vt:lpstr>Aptos</vt:lpstr>
      <vt:lpstr>Arial</vt:lpstr>
      <vt:lpstr>Calisto MT</vt:lpstr>
      <vt:lpstr>Google Sans</vt:lpstr>
      <vt:lpstr>Helvetica Neue</vt:lpstr>
      <vt:lpstr>Roboto</vt:lpstr>
      <vt:lpstr>Univers Condensed</vt:lpstr>
      <vt:lpstr>Wingdings</vt:lpstr>
      <vt:lpstr>ChronicleVTI</vt:lpstr>
      <vt:lpstr>Solar 2025</vt:lpstr>
      <vt:lpstr>Purpose</vt:lpstr>
      <vt:lpstr>Motivations</vt:lpstr>
      <vt:lpstr>Size. - Very different NEEDS</vt:lpstr>
      <vt:lpstr>Modules</vt:lpstr>
      <vt:lpstr>Module 1 – Issues, Theories, and Problems</vt:lpstr>
      <vt:lpstr>Module 1 - Issues</vt:lpstr>
      <vt:lpstr>Module 1 - Issues</vt:lpstr>
      <vt:lpstr>Theories</vt:lpstr>
      <vt:lpstr>System Types</vt:lpstr>
      <vt:lpstr>System Types – AC Coupled</vt:lpstr>
      <vt:lpstr>AC Coupled – What is a micro-inverter</vt:lpstr>
      <vt:lpstr>System DIAGRAM</vt:lpstr>
      <vt:lpstr>AC COUPLED</vt:lpstr>
      <vt:lpstr>System Diagram – AC Coupled</vt:lpstr>
      <vt:lpstr>System Types – DC Coupled</vt:lpstr>
      <vt:lpstr>EXAMPLE – Old SCHOOL – Box Centric</vt:lpstr>
      <vt:lpstr>EXAMPLE – NEW SCHOOL – ALL-IN-ONE</vt:lpstr>
      <vt:lpstr>System Types – Grid Connected</vt:lpstr>
      <vt:lpstr>Grid Connected Components</vt:lpstr>
      <vt:lpstr>OFF-Grid System</vt:lpstr>
      <vt:lpstr>System Types – Off-Grid components</vt:lpstr>
      <vt:lpstr>System Types – Hybrid</vt:lpstr>
      <vt:lpstr>HYBRID system components</vt:lpstr>
      <vt:lpstr>Hybrid System Diagram</vt:lpstr>
      <vt:lpstr>Solar Panels </vt:lpstr>
      <vt:lpstr>Solar Panel Cost</vt:lpstr>
      <vt:lpstr>Solar Panels – Types</vt:lpstr>
      <vt:lpstr>Solar Panel – Important VALUES</vt:lpstr>
      <vt:lpstr>Temperature Coefficients</vt:lpstr>
      <vt:lpstr>Solar Panel – DC Coupled - Design</vt:lpstr>
      <vt:lpstr>String VOC Calculation</vt:lpstr>
      <vt:lpstr>LIES – Damm Lies – Statistics  Ideal ConditionS = Statistics</vt:lpstr>
      <vt:lpstr>SOLAR PANELS – Mounts</vt:lpstr>
      <vt:lpstr>Solar Panels - Roof Mounts</vt:lpstr>
      <vt:lpstr>Solar Panel – Standing Seam METAL ROOF - PV-KIT</vt:lpstr>
      <vt:lpstr>Solar Panel – ROOF RACKS</vt:lpstr>
      <vt:lpstr>Solar Panel - Ground Mounts</vt:lpstr>
      <vt:lpstr>Solar Panel - Pergola</vt:lpstr>
      <vt:lpstr>Solar Fence</vt:lpstr>
      <vt:lpstr>Solar Panels – Safety</vt:lpstr>
      <vt:lpstr>Solar Panel Safety – DC – Rapid Shutdown</vt:lpstr>
      <vt:lpstr>Inverters – types and Kinds</vt:lpstr>
      <vt:lpstr>Inverters – The ”Components” </vt:lpstr>
      <vt:lpstr>Batteries – Types and KINDS</vt:lpstr>
      <vt:lpstr>METER to inverter (MID) “Accessories”</vt:lpstr>
      <vt:lpstr>Module 2 – Physical Plant/Design Implementation  </vt:lpstr>
      <vt:lpstr>Hybrid Inverter – All IN ONE</vt:lpstr>
      <vt:lpstr>Battery –Our Choice </vt:lpstr>
      <vt:lpstr>MID – Better Solution</vt:lpstr>
      <vt:lpstr>Solution Overview - Connections</vt:lpstr>
      <vt:lpstr>Where oh WHERE to put all of this?</vt:lpstr>
      <vt:lpstr>Power-POD</vt:lpstr>
      <vt:lpstr>Power pod - Container</vt:lpstr>
      <vt:lpstr>PowerPOD Framing</vt:lpstr>
      <vt:lpstr>PowerPOD Insulation</vt:lpstr>
      <vt:lpstr>Overall Site Plan</vt:lpstr>
      <vt:lpstr>Containers</vt:lpstr>
      <vt:lpstr>Solar Fence</vt:lpstr>
      <vt:lpstr>Module 3 – Electrical and settings</vt:lpstr>
      <vt:lpstr>PowerPoint Presentation</vt:lpstr>
      <vt:lpstr>Equiping Breakers</vt:lpstr>
      <vt:lpstr>Wiring from Utility meter to Griid Boss “Wire 1 and Ground”</vt:lpstr>
      <vt:lpstr>Wiring from gridboss to home electrical panel – “Wire 2”</vt:lpstr>
      <vt:lpstr>Wiring from gridboss to Inverter 1 (Flexboss 21) – Wire 3</vt:lpstr>
      <vt:lpstr>Wiring from gridboss to Inverter 2 (Flexboss 21) – wire 4</vt:lpstr>
      <vt:lpstr>Gridboss to Flexboss 21 Communication WIRING</vt:lpstr>
      <vt:lpstr>Connecting our 2 inverters - Data</vt:lpstr>
      <vt:lpstr>Flexboss 21 to Battery</vt:lpstr>
      <vt:lpstr>Rapid Shutdown</vt:lpstr>
      <vt:lpstr>Settings - Intent</vt:lpstr>
      <vt:lpstr>Settings</vt:lpstr>
      <vt:lpstr>Settings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2025</dc:title>
  <dc:creator>Glenn West</dc:creator>
  <cp:lastModifiedBy>Glenn West</cp:lastModifiedBy>
  <cp:revision>11</cp:revision>
  <dcterms:created xsi:type="dcterms:W3CDTF">2025-02-19T15:50:44Z</dcterms:created>
  <dcterms:modified xsi:type="dcterms:W3CDTF">2025-02-21T01:31:31Z</dcterms:modified>
</cp:coreProperties>
</file>